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45.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8" r:id="rId2"/>
    <p:sldId id="261" r:id="rId3"/>
    <p:sldId id="262" r:id="rId4"/>
    <p:sldId id="263" r:id="rId5"/>
    <p:sldId id="264" r:id="rId6"/>
    <p:sldId id="265" r:id="rId7"/>
    <p:sldId id="266" r:id="rId8"/>
    <p:sldId id="267" r:id="rId9"/>
    <p:sldId id="298" r:id="rId10"/>
    <p:sldId id="299" r:id="rId11"/>
    <p:sldId id="300" r:id="rId12"/>
    <p:sldId id="357" r:id="rId13"/>
    <p:sldId id="302" r:id="rId14"/>
    <p:sldId id="994" r:id="rId15"/>
    <p:sldId id="1009" r:id="rId16"/>
    <p:sldId id="305" r:id="rId17"/>
    <p:sldId id="297" r:id="rId18"/>
    <p:sldId id="996" r:id="rId19"/>
    <p:sldId id="989" r:id="rId20"/>
    <p:sldId id="308" r:id="rId21"/>
    <p:sldId id="309" r:id="rId22"/>
    <p:sldId id="310" r:id="rId23"/>
    <p:sldId id="311" r:id="rId24"/>
    <p:sldId id="312" r:id="rId25"/>
    <p:sldId id="313" r:id="rId26"/>
    <p:sldId id="314" r:id="rId27"/>
    <p:sldId id="998" r:id="rId28"/>
    <p:sldId id="999" r:id="rId29"/>
    <p:sldId id="1003" r:id="rId30"/>
    <p:sldId id="316" r:id="rId31"/>
    <p:sldId id="1004" r:id="rId32"/>
    <p:sldId id="1005" r:id="rId33"/>
    <p:sldId id="1006" r:id="rId34"/>
    <p:sldId id="1007" r:id="rId35"/>
    <p:sldId id="1008" r:id="rId36"/>
    <p:sldId id="320" r:id="rId37"/>
    <p:sldId id="322" r:id="rId38"/>
    <p:sldId id="323" r:id="rId39"/>
    <p:sldId id="321" r:id="rId40"/>
    <p:sldId id="324" r:id="rId41"/>
    <p:sldId id="325" r:id="rId42"/>
    <p:sldId id="1001" r:id="rId43"/>
    <p:sldId id="326" r:id="rId44"/>
    <p:sldId id="327" r:id="rId45"/>
    <p:sldId id="328" r:id="rId46"/>
    <p:sldId id="277"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F1C3B91F-609D-4EC8-8DBA-0BC5FD7D1E0F}">
          <p14:sldIdLst>
            <p14:sldId id="258"/>
            <p14:sldId id="261"/>
            <p14:sldId id="262"/>
            <p14:sldId id="263"/>
            <p14:sldId id="264"/>
            <p14:sldId id="265"/>
            <p14:sldId id="266"/>
            <p14:sldId id="267"/>
            <p14:sldId id="298"/>
            <p14:sldId id="299"/>
            <p14:sldId id="300"/>
            <p14:sldId id="357"/>
            <p14:sldId id="302"/>
            <p14:sldId id="994"/>
            <p14:sldId id="1009"/>
            <p14:sldId id="305"/>
            <p14:sldId id="297"/>
            <p14:sldId id="996"/>
            <p14:sldId id="989"/>
            <p14:sldId id="308"/>
            <p14:sldId id="309"/>
            <p14:sldId id="310"/>
            <p14:sldId id="311"/>
            <p14:sldId id="312"/>
            <p14:sldId id="313"/>
            <p14:sldId id="314"/>
            <p14:sldId id="998"/>
            <p14:sldId id="999"/>
            <p14:sldId id="1003"/>
            <p14:sldId id="316"/>
            <p14:sldId id="1004"/>
            <p14:sldId id="1005"/>
            <p14:sldId id="1006"/>
            <p14:sldId id="1007"/>
            <p14:sldId id="1008"/>
            <p14:sldId id="320"/>
            <p14:sldId id="322"/>
            <p14:sldId id="323"/>
            <p14:sldId id="321"/>
            <p14:sldId id="324"/>
          </p14:sldIdLst>
        </p14:section>
        <p14:section name="Section sans titre" id="{EC2940E2-3997-4092-8042-D910FFA7B2E4}">
          <p14:sldIdLst>
            <p14:sldId id="325"/>
            <p14:sldId id="1001"/>
            <p14:sldId id="326"/>
            <p14:sldId id="327"/>
            <p14:sldId id="328"/>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41" clrIdx="0">
    <p:extLst>
      <p:ext uri="{19B8F6BF-5375-455C-9EA6-DF929625EA0E}">
        <p15:presenceInfo xmlns:p15="http://schemas.microsoft.com/office/powerpoint/2012/main" userId="S-1-5-21-789646760-378479060-1264475144-1163" providerId="AD"/>
      </p:ext>
    </p:extLst>
  </p:cmAuthor>
  <p:cmAuthor id="2" name="George Honos" initials="GH" lastIdx="17" clrIdx="1">
    <p:extLst>
      <p:ext uri="{19B8F6BF-5375-455C-9EA6-DF929625EA0E}">
        <p15:presenceInfo xmlns:p15="http://schemas.microsoft.com/office/powerpoint/2012/main" userId="George Honos" providerId="None"/>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002060"/>
    <a:srgbClr val="404040"/>
    <a:srgbClr val="494748"/>
    <a:srgbClr val="426C9F"/>
    <a:srgbClr val="0039AC"/>
    <a:srgbClr val="3F7FFF"/>
    <a:srgbClr val="183059"/>
    <a:srgbClr val="DFEBF7"/>
    <a:srgbClr val="97B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9" autoAdjust="0"/>
    <p:restoredTop sz="92445" autoAdjust="0"/>
  </p:normalViewPr>
  <p:slideViewPr>
    <p:cSldViewPr snapToGrid="0">
      <p:cViewPr varScale="1">
        <p:scale>
          <a:sx n="88" d="100"/>
          <a:sy n="88" d="100"/>
        </p:scale>
        <p:origin x="1354" y="53"/>
      </p:cViewPr>
      <p:guideLst>
        <p:guide orient="horz" pos="2160"/>
        <p:guide pos="2880"/>
      </p:guideLst>
    </p:cSldViewPr>
  </p:slideViewPr>
  <p:outlineViewPr>
    <p:cViewPr>
      <p:scale>
        <a:sx n="33" d="100"/>
        <a:sy n="33" d="100"/>
      </p:scale>
      <p:origin x="0" y="-10704"/>
    </p:cViewPr>
  </p:outlineViewPr>
  <p:notesTextViewPr>
    <p:cViewPr>
      <p:scale>
        <a:sx n="1" d="1"/>
        <a:sy n="1" d="1"/>
      </p:scale>
      <p:origin x="0" y="0"/>
    </p:cViewPr>
  </p:notesTextViewPr>
  <p:sorterViewPr>
    <p:cViewPr varScale="1">
      <p:scale>
        <a:sx n="1" d="1"/>
        <a:sy n="1" d="1"/>
      </p:scale>
      <p:origin x="0" y="-6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DDA-43D4-8AAA-D8C3D2C6BA1D}"/>
              </c:ext>
            </c:extLst>
          </c:dPt>
          <c:dPt>
            <c:idx val="1"/>
            <c:bubble3D val="0"/>
            <c:spPr>
              <a:solidFill>
                <a:schemeClr val="accent2"/>
              </a:solidFill>
              <a:effectLst/>
            </c:spPr>
            <c:extLst>
              <c:ext xmlns:c16="http://schemas.microsoft.com/office/drawing/2014/chart" uri="{C3380CC4-5D6E-409C-BE32-E72D297353CC}">
                <c16:uniqueId val="{00000003-5DDA-43D4-8AAA-D8C3D2C6BA1D}"/>
              </c:ext>
            </c:extLst>
          </c:dPt>
          <c:dPt>
            <c:idx val="2"/>
            <c:bubble3D val="0"/>
            <c:spPr>
              <a:solidFill>
                <a:srgbClr val="C00000"/>
              </a:solidFill>
              <a:effectLst/>
            </c:spPr>
            <c:extLst>
              <c:ext xmlns:c16="http://schemas.microsoft.com/office/drawing/2014/chart" uri="{C3380CC4-5D6E-409C-BE32-E72D297353CC}">
                <c16:uniqueId val="{00000005-5DDA-43D4-8AAA-D8C3D2C6BA1D}"/>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5DDA-43D4-8AAA-D8C3D2C6BA1D}"/>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accent2"/>
            </a:solidFill>
            <a:effectLst/>
          </c:spPr>
          <c:dPt>
            <c:idx val="2"/>
            <c:bubble3D val="0"/>
            <c:spPr>
              <a:solidFill>
                <a:srgbClr val="C00000"/>
              </a:solidFill>
              <a:effectLst/>
            </c:spPr>
            <c:extLst>
              <c:ext xmlns:c16="http://schemas.microsoft.com/office/drawing/2014/chart" uri="{C3380CC4-5D6E-409C-BE32-E72D297353CC}">
                <c16:uniqueId val="{00000001-DCDE-4500-85EC-A1F196F96F38}"/>
              </c:ext>
            </c:extLst>
          </c:dPt>
          <c:dLbls>
            <c:dLbl>
              <c:idx val="0"/>
              <c:delete val="1"/>
              <c:extLst>
                <c:ext xmlns:c15="http://schemas.microsoft.com/office/drawing/2012/chart" uri="{CE6537A1-D6FC-4f65-9D91-7224C49458BB}"/>
                <c:ext xmlns:c16="http://schemas.microsoft.com/office/drawing/2014/chart" uri="{C3380CC4-5D6E-409C-BE32-E72D297353CC}">
                  <c16:uniqueId val="{00000002-DCDE-4500-85EC-A1F196F96F38}"/>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DCDE-4500-85EC-A1F196F96F38}"/>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C2F-4946-9CF4-7BC620634B34}"/>
              </c:ext>
            </c:extLst>
          </c:dPt>
          <c:dPt>
            <c:idx val="1"/>
            <c:bubble3D val="0"/>
            <c:spPr>
              <a:solidFill>
                <a:schemeClr val="accent2"/>
              </a:solidFill>
              <a:effectLst/>
            </c:spPr>
            <c:extLst>
              <c:ext xmlns:c16="http://schemas.microsoft.com/office/drawing/2014/chart" uri="{C3380CC4-5D6E-409C-BE32-E72D297353CC}">
                <c16:uniqueId val="{00000003-5C2F-4946-9CF4-7BC620634B34}"/>
              </c:ext>
            </c:extLst>
          </c:dPt>
          <c:dPt>
            <c:idx val="2"/>
            <c:bubble3D val="0"/>
            <c:spPr>
              <a:solidFill>
                <a:srgbClr val="C00000"/>
              </a:solidFill>
              <a:effectLst/>
            </c:spPr>
            <c:extLst>
              <c:ext xmlns:c16="http://schemas.microsoft.com/office/drawing/2014/chart" uri="{C3380CC4-5D6E-409C-BE32-E72D297353CC}">
                <c16:uniqueId val="{00000005-5C2F-4946-9CF4-7BC620634B34}"/>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5C2F-4946-9CF4-7BC620634B34}"/>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3923-407A-A3D3-EC8203B24BCF}"/>
              </c:ext>
            </c:extLst>
          </c:dPt>
          <c:dPt>
            <c:idx val="1"/>
            <c:bubble3D val="0"/>
            <c:spPr>
              <a:solidFill>
                <a:schemeClr val="accent2"/>
              </a:solidFill>
              <a:effectLst/>
            </c:spPr>
            <c:extLst>
              <c:ext xmlns:c16="http://schemas.microsoft.com/office/drawing/2014/chart" uri="{C3380CC4-5D6E-409C-BE32-E72D297353CC}">
                <c16:uniqueId val="{00000003-3923-407A-A3D3-EC8203B24BCF}"/>
              </c:ext>
            </c:extLst>
          </c:dPt>
          <c:dPt>
            <c:idx val="2"/>
            <c:bubble3D val="0"/>
            <c:spPr>
              <a:solidFill>
                <a:srgbClr val="C00000"/>
              </a:solidFill>
              <a:effectLst/>
            </c:spPr>
            <c:extLst>
              <c:ext xmlns:c16="http://schemas.microsoft.com/office/drawing/2014/chart" uri="{C3380CC4-5D6E-409C-BE32-E72D297353CC}">
                <c16:uniqueId val="{00000005-3923-407A-A3D3-EC8203B24BCF}"/>
              </c:ext>
            </c:extLst>
          </c:dPt>
          <c:dLbls>
            <c:dLbl>
              <c:idx val="0"/>
              <c:delete val="1"/>
              <c:extLst>
                <c:ext xmlns:c15="http://schemas.microsoft.com/office/drawing/2012/chart" uri="{CE6537A1-D6FC-4f65-9D91-7224C49458BB}"/>
                <c:ext xmlns:c16="http://schemas.microsoft.com/office/drawing/2014/chart" uri="{C3380CC4-5D6E-409C-BE32-E72D297353CC}">
                  <c16:uniqueId val="{00000001-3923-407A-A3D3-EC8203B24BCF}"/>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3923-407A-A3D3-EC8203B24BCF}"/>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5 mg BID </c:v>
                </c:pt>
                <c:pt idx="1">
                  <c:v>2.5 mg BID en désaccord</c:v>
                </c:pt>
                <c:pt idx="2">
                  <c:v>2.5 mg BID en accord</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150 mg BID</c:v>
                </c:pt>
                <c:pt idx="1">
                  <c:v>110 mg BID en désaccord</c:v>
                </c:pt>
                <c:pt idx="2">
                  <c:v>110 mg BID en accord</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0-2872-4766-961F-DFF8686D472B}"/>
              </c:ext>
            </c:extLst>
          </c:dPt>
          <c:dPt>
            <c:idx val="1"/>
            <c:bubble3D val="0"/>
            <c:spPr>
              <a:solidFill>
                <a:srgbClr val="FF6161"/>
              </a:solidFill>
              <a:effectLst/>
            </c:spPr>
            <c:extLst>
              <c:ext xmlns:c16="http://schemas.microsoft.com/office/drawing/2014/chart" uri="{C3380CC4-5D6E-409C-BE32-E72D297353CC}">
                <c16:uniqueId val="{00000002-2872-4766-961F-DFF8686D472B}"/>
              </c:ext>
            </c:extLst>
          </c:dPt>
          <c:dPt>
            <c:idx val="2"/>
            <c:bubble3D val="0"/>
            <c:spPr>
              <a:solidFill>
                <a:srgbClr val="8AE072"/>
              </a:solidFill>
              <a:effectLst/>
            </c:spPr>
            <c:extLst>
              <c:ext xmlns:c16="http://schemas.microsoft.com/office/drawing/2014/chart" uri="{C3380CC4-5D6E-409C-BE32-E72D297353CC}">
                <c16:uniqueId val="{00000004-2872-4766-961F-DFF8686D472B}"/>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20 mg OD</c:v>
                </c:pt>
                <c:pt idx="1">
                  <c:v>15 mg OD en désaccord</c:v>
                </c:pt>
                <c:pt idx="2">
                  <c:v>15 mg OD en accord</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2872-4766-961F-DFF8686D472B}"/>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28575">
              <a:noFill/>
            </a:ln>
          </c:spPr>
          <c:marker>
            <c:symbol val="diamond"/>
            <c:size val="14"/>
            <c:spPr>
              <a:solidFill>
                <a:srgbClr val="00B0F0"/>
              </a:solidFill>
            </c:spPr>
          </c:marker>
          <c:errBars>
            <c:errDir val="x"/>
            <c:errBarType val="both"/>
            <c:errValType val="cust"/>
            <c:noEndCap val="0"/>
            <c:plus>
              <c:numRef>
                <c:f>Sheet1!$D$2:$D$8</c:f>
                <c:numCache>
                  <c:formatCode>General</c:formatCode>
                  <c:ptCount val="7"/>
                  <c:pt idx="0">
                    <c:v>0.13600000000000001</c:v>
                  </c:pt>
                  <c:pt idx="1">
                    <c:v>0.14000000000000001</c:v>
                  </c:pt>
                  <c:pt idx="2">
                    <c:v>8.8999999999999996E-2</c:v>
                  </c:pt>
                  <c:pt idx="3">
                    <c:v>6.0999999999999902E-2</c:v>
                  </c:pt>
                  <c:pt idx="4">
                    <c:v>7.1999999999999995E-2</c:v>
                  </c:pt>
                  <c:pt idx="5">
                    <c:v>6.7999999999999797E-2</c:v>
                  </c:pt>
                  <c:pt idx="6">
                    <c:v>0.16700000000000001</c:v>
                  </c:pt>
                </c:numCache>
              </c:numRef>
            </c:plus>
            <c:minus>
              <c:numRef>
                <c:f>Sheet1!$C$2:$C$8</c:f>
                <c:numCache>
                  <c:formatCode>General</c:formatCode>
                  <c:ptCount val="7"/>
                  <c:pt idx="0">
                    <c:v>0.124</c:v>
                  </c:pt>
                  <c:pt idx="1">
                    <c:v>0.128</c:v>
                  </c:pt>
                  <c:pt idx="2">
                    <c:v>8.2000000000000101E-2</c:v>
                  </c:pt>
                  <c:pt idx="3">
                    <c:v>5.7000000000000099E-2</c:v>
                  </c:pt>
                  <c:pt idx="4">
                    <c:v>6.6999999999999907E-2</c:v>
                  </c:pt>
                  <c:pt idx="5">
                    <c:v>6.3000000000000098E-2</c:v>
                  </c:pt>
                  <c:pt idx="6">
                    <c:v>0.14499999999999999</c:v>
                  </c:pt>
                </c:numCache>
              </c:numRef>
            </c:minus>
          </c:errBars>
          <c:xVal>
            <c:numRef>
              <c:f>Sheet1!$A$2:$A$8</c:f>
              <c:numCache>
                <c:formatCode>General</c:formatCode>
                <c:ptCount val="7"/>
                <c:pt idx="0">
                  <c:v>1.3580000000000001</c:v>
                </c:pt>
                <c:pt idx="1">
                  <c:v>1.413</c:v>
                </c:pt>
                <c:pt idx="2">
                  <c:v>1.0880000000000001</c:v>
                </c:pt>
                <c:pt idx="3">
                  <c:v>0.89300000000000002</c:v>
                </c:pt>
                <c:pt idx="4">
                  <c:v>0.999</c:v>
                </c:pt>
                <c:pt idx="5">
                  <c:v>0.93500000000000005</c:v>
                </c:pt>
                <c:pt idx="6">
                  <c:v>1.0940000000000001</c:v>
                </c:pt>
              </c:numCache>
            </c:numRef>
          </c:xVal>
          <c:yVal>
            <c:numRef>
              <c:f>Sheet1!$B$2:$B$8</c:f>
              <c:numCache>
                <c:formatCode>General</c:formatCode>
                <c:ptCount val="7"/>
                <c:pt idx="0">
                  <c:v>7</c:v>
                </c:pt>
                <c:pt idx="1">
                  <c:v>6</c:v>
                </c:pt>
                <c:pt idx="2">
                  <c:v>5</c:v>
                </c:pt>
                <c:pt idx="3">
                  <c:v>4</c:v>
                </c:pt>
                <c:pt idx="4">
                  <c:v>3</c:v>
                </c:pt>
                <c:pt idx="5">
                  <c:v>2</c:v>
                </c:pt>
                <c:pt idx="6">
                  <c:v>1</c:v>
                </c:pt>
              </c:numCache>
            </c:numRef>
          </c:yVal>
          <c:smooth val="0"/>
          <c:extLst>
            <c:ext xmlns:c16="http://schemas.microsoft.com/office/drawing/2014/chart" uri="{C3380CC4-5D6E-409C-BE32-E72D297353CC}">
              <c16:uniqueId val="{00000000-3EAA-4FA8-B05E-72C98040EC44}"/>
            </c:ext>
          </c:extLst>
        </c:ser>
        <c:dLbls>
          <c:showLegendKey val="0"/>
          <c:showVal val="0"/>
          <c:showCatName val="0"/>
          <c:showSerName val="0"/>
          <c:showPercent val="0"/>
          <c:showBubbleSize val="0"/>
        </c:dLbls>
        <c:axId val="180519488"/>
        <c:axId val="180520064"/>
      </c:scatterChart>
      <c:valAx>
        <c:axId val="180519488"/>
        <c:scaling>
          <c:orientation val="minMax"/>
          <c:max val="1.6"/>
          <c:min val="0.8"/>
        </c:scaling>
        <c:delete val="0"/>
        <c:axPos val="b"/>
        <c:numFmt formatCode="General" sourceLinked="1"/>
        <c:majorTickMark val="out"/>
        <c:minorTickMark val="none"/>
        <c:tickLblPos val="nextTo"/>
        <c:txPr>
          <a:bodyPr/>
          <a:lstStyle/>
          <a:p>
            <a:pPr>
              <a:defRPr sz="1200" b="1">
                <a:latin typeface="Arial Narrow" panose="020B0606020202030204" pitchFamily="34" charset="0"/>
              </a:defRPr>
            </a:pPr>
            <a:endParaRPr lang="en-US"/>
          </a:p>
        </c:txPr>
        <c:crossAx val="180520064"/>
        <c:crosses val="autoZero"/>
        <c:crossBetween val="midCat"/>
        <c:majorUnit val="0.2"/>
        <c:minorUnit val="0.1"/>
      </c:valAx>
      <c:valAx>
        <c:axId val="180520064"/>
        <c:scaling>
          <c:orientation val="minMax"/>
        </c:scaling>
        <c:delete val="1"/>
        <c:axPos val="l"/>
        <c:numFmt formatCode="General" sourceLinked="1"/>
        <c:majorTickMark val="out"/>
        <c:minorTickMark val="none"/>
        <c:tickLblPos val="nextTo"/>
        <c:crossAx val="180519488"/>
        <c:crosses val="autoZero"/>
        <c:crossBetween val="midCat"/>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1B1A5A"/>
              </a:solidFill>
              <a:ln>
                <a:solidFill>
                  <a:sysClr val="window" lastClr="FFFFFF"/>
                </a:solidFill>
              </a:ln>
            </c:spPr>
            <c:extLst>
              <c:ext xmlns:c16="http://schemas.microsoft.com/office/drawing/2014/chart" uri="{C3380CC4-5D6E-409C-BE32-E72D297353CC}">
                <c16:uniqueId val="{00000001-3046-4C26-B47D-5DC26C0E014C}"/>
              </c:ext>
            </c:extLst>
          </c:dPt>
          <c:dPt>
            <c:idx val="1"/>
            <c:invertIfNegative val="0"/>
            <c:bubble3D val="0"/>
            <c:spPr>
              <a:solidFill>
                <a:srgbClr val="0070C0"/>
              </a:solidFill>
              <a:ln>
                <a:solidFill>
                  <a:sysClr val="window" lastClr="FFFFFF"/>
                </a:solidFill>
              </a:ln>
            </c:spPr>
            <c:extLst>
              <c:ext xmlns:c16="http://schemas.microsoft.com/office/drawing/2014/chart" uri="{C3380CC4-5D6E-409C-BE32-E72D297353CC}">
                <c16:uniqueId val="{00000003-3046-4C26-B47D-5DC26C0E014C}"/>
              </c:ext>
            </c:extLst>
          </c:dPt>
          <c:dPt>
            <c:idx val="2"/>
            <c:invertIfNegative val="0"/>
            <c:bubble3D val="0"/>
            <c:spPr>
              <a:solidFill>
                <a:srgbClr val="45C7DB"/>
              </a:solidFill>
              <a:ln>
                <a:solidFill>
                  <a:sysClr val="window" lastClr="FFFFFF"/>
                </a:solidFill>
              </a:ln>
            </c:spPr>
            <c:extLst>
              <c:ext xmlns:c16="http://schemas.microsoft.com/office/drawing/2014/chart" uri="{C3380CC4-5D6E-409C-BE32-E72D297353CC}">
                <c16:uniqueId val="{00000005-3046-4C26-B47D-5DC26C0E014C}"/>
              </c:ext>
            </c:extLst>
          </c:dPt>
          <c:dPt>
            <c:idx val="3"/>
            <c:invertIfNegative val="0"/>
            <c:bubble3D val="0"/>
            <c:spPr>
              <a:solidFill>
                <a:srgbClr val="AFE6EF"/>
              </a:solidFill>
              <a:ln>
                <a:solidFill>
                  <a:sysClr val="window" lastClr="FFFFFF"/>
                </a:solidFill>
              </a:ln>
            </c:spPr>
            <c:extLst>
              <c:ext xmlns:c16="http://schemas.microsoft.com/office/drawing/2014/chart" uri="{C3380CC4-5D6E-409C-BE32-E72D297353CC}">
                <c16:uniqueId val="{00000007-3046-4C26-B47D-5DC26C0E014C}"/>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3046-4C26-B47D-5DC26C0E014C}"/>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3046-4C26-B47D-5DC26C0E014C}"/>
            </c:ext>
          </c:extLst>
        </c:ser>
        <c:dLbls>
          <c:showLegendKey val="0"/>
          <c:showVal val="0"/>
          <c:showCatName val="0"/>
          <c:showSerName val="0"/>
          <c:showPercent val="0"/>
          <c:showBubbleSize val="0"/>
        </c:dLbls>
        <c:gapWidth val="50"/>
        <c:overlap val="100"/>
        <c:axId val="182219776"/>
        <c:axId val="180522944"/>
      </c:barChart>
      <c:catAx>
        <c:axId val="182219776"/>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180522944"/>
        <c:crosses val="autoZero"/>
        <c:auto val="1"/>
        <c:lblAlgn val="ctr"/>
        <c:lblOffset val="100"/>
        <c:noMultiLvlLbl val="0"/>
      </c:catAx>
      <c:valAx>
        <c:axId val="180522944"/>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18221977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0DB28-EF64-4187-99BB-EB05643A8F3C}" type="datetimeFigureOut">
              <a:rPr lang="en-US" smtClean="0"/>
              <a:t>2/14/2020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9A9B-7AFD-44BE-AF11-728F51BE4E1B}" type="slidenum">
              <a:rPr lang="en-US" smtClean="0"/>
              <a:t>‹N°›</a:t>
            </a:fld>
            <a:endParaRPr lang="en-US"/>
          </a:p>
        </p:txBody>
      </p:sp>
    </p:spTree>
    <p:extLst>
      <p:ext uri="{BB962C8B-B14F-4D97-AF65-F5344CB8AC3E}">
        <p14:creationId xmlns:p14="http://schemas.microsoft.com/office/powerpoint/2010/main" val="1282022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1</a:t>
            </a:fld>
            <a:endParaRPr lang="en-US"/>
          </a:p>
        </p:txBody>
      </p:sp>
    </p:spTree>
    <p:extLst>
      <p:ext uri="{BB962C8B-B14F-4D97-AF65-F5344CB8AC3E}">
        <p14:creationId xmlns:p14="http://schemas.microsoft.com/office/powerpoint/2010/main" val="325604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dirty="0">
                <a:ea typeface="ＭＳ Ｐゴシック" pitchFamily="34" charset="-128"/>
              </a:rPr>
              <a:t>Il faut rappeler aux médecins que la FANV touche les patients qui ne sont PAS porteurs de prothèse valvulaire cardiaque OU qui ne sont pas atteints d’une maladie rhumatismale de la valve mitrale</a:t>
            </a:r>
            <a:r>
              <a:rPr lang="fr-CA" baseline="0" dirty="0">
                <a:ea typeface="ＭＳ Ｐゴシック" pitchFamily="34" charset="-128"/>
              </a:rPr>
              <a:t> (relativement</a:t>
            </a:r>
            <a:r>
              <a:rPr lang="fr-CA" dirty="0">
                <a:ea typeface="ＭＳ Ｐゴシック" pitchFamily="34" charset="-128"/>
              </a:rPr>
              <a:t> rare au Canada de nos jours</a:t>
            </a:r>
            <a:r>
              <a:rPr lang="fr-CA" baseline="0" dirty="0">
                <a:ea typeface="ＭＳ Ｐゴシック" pitchFamily="34" charset="-128"/>
              </a:rPr>
              <a:t>). Les   patients présentant TOUTES les formes de maladie valvulaire cardiaque, incluant les bioprothèses valvulaires, répondent au diagnostic</a:t>
            </a:r>
            <a:r>
              <a:rPr lang="fr-CA" dirty="0">
                <a:ea typeface="ＭＳ Ｐゴシック" pitchFamily="34" charset="-128"/>
              </a:rPr>
              <a:t> de FANV</a:t>
            </a:r>
            <a:r>
              <a:rPr lang="fr-CA" baseline="0" dirty="0">
                <a:ea typeface="ＭＳ Ｐゴシック" pitchFamily="34" charset="-128"/>
              </a:rPr>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22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fr-CA" dirty="0"/>
              <a:t>Plus de 70 000 patients qui ont reçu différents AOD comparativement à la warfarine (mais qui n’ont pas été comparés entre eux) ont été étudiés prospectivement</a:t>
            </a:r>
            <a:r>
              <a:rPr lang="fr-CA" baseline="0" dirty="0"/>
              <a:t>.</a:t>
            </a:r>
          </a:p>
          <a:p>
            <a:pPr marL="171450" indent="-171450">
              <a:buFontTx/>
              <a:buChar char="-"/>
            </a:pPr>
            <a:r>
              <a:rPr lang="fr-CA" baseline="0" dirty="0"/>
              <a:t>L’âge</a:t>
            </a:r>
            <a:r>
              <a:rPr lang="fr-CA" dirty="0"/>
              <a:t> moyen était de plus de 70 ans dans chaque étude</a:t>
            </a:r>
            <a:r>
              <a:rPr lang="fr-CA" baseline="0" dirty="0"/>
              <a:t> (la FA est une arythmie des </a:t>
            </a:r>
            <a:r>
              <a:rPr lang="fr-CA" dirty="0"/>
              <a:t>sujets âgés</a:t>
            </a:r>
            <a:r>
              <a:rPr lang="fr-CA" baseline="0" dirty="0"/>
              <a:t>). Les comorbidités, et par conséquent les défis du traitement, sont très fréquents!</a:t>
            </a:r>
          </a:p>
          <a:p>
            <a:pPr marL="171450" indent="-171450">
              <a:buFontTx/>
              <a:buChar char="-"/>
            </a:pPr>
            <a:r>
              <a:rPr lang="fr-CA" baseline="0" dirty="0"/>
              <a:t>Les femmes représentaient jusqu’à 40% des sujets répartis au hasard dans ces études (pour une fois </a:t>
            </a:r>
            <a:r>
              <a:rPr lang="fr-CA" dirty="0"/>
              <a:t>bien représentées, les résultats s’appliquant à elles)</a:t>
            </a:r>
            <a:r>
              <a:rPr lang="fr-CA" baseline="0" dirty="0"/>
              <a:t>!</a:t>
            </a:r>
          </a:p>
          <a:p>
            <a:pPr marL="171450" indent="-171450">
              <a:buFontTx/>
              <a:buChar char="-"/>
            </a:pPr>
            <a:r>
              <a:rPr lang="fr-CA" baseline="0" dirty="0"/>
              <a:t>L’utilisation d’AAS était autorisée dans chaque étude si cela était indiqué </a:t>
            </a:r>
            <a:r>
              <a:rPr lang="fr-CA" dirty="0"/>
              <a:t>par l’investigateur</a:t>
            </a:r>
            <a:r>
              <a:rPr lang="fr-CA" baseline="0" dirty="0"/>
              <a:t> (jusqu’à 40% des patients recevaient</a:t>
            </a:r>
            <a:r>
              <a:rPr lang="fr-CA" dirty="0"/>
              <a:t> de l’AAS en concomitance</a:t>
            </a:r>
            <a:r>
              <a:rPr lang="fr-CA" baseline="0" dirty="0"/>
              <a:t>).  Cela nous permet de voir l’effet important de l’association</a:t>
            </a:r>
            <a:r>
              <a:rPr lang="fr-CA" dirty="0"/>
              <a:t> AAS+AOD ou AAS + warfarine sur le risque hémorragique et souligne l’importance d’arrêter l’AAS (et les AINS) lorsque cela est possible lorsqu’on prescrit un AOD</a:t>
            </a:r>
            <a:endParaRPr lang="fr-CA" baseline="0" dirty="0"/>
          </a:p>
          <a:p>
            <a:pPr marL="171450" indent="-171450">
              <a:buFontTx/>
              <a:buChar char="-"/>
            </a:pPr>
            <a:r>
              <a:rPr lang="fr-CA" dirty="0"/>
              <a:t>C</a:t>
            </a:r>
            <a:r>
              <a:rPr lang="fr-CA" baseline="0" dirty="0"/>
              <a:t>es études ont réparti</a:t>
            </a:r>
            <a:r>
              <a:rPr lang="fr-CA" dirty="0"/>
              <a:t> au hasard des patients atteints de FA présentant une large gamme de risques annuels d’AVC et d’embolie systémique sur la base de leur score CHADS2</a:t>
            </a:r>
            <a:r>
              <a:rPr lang="fr-CA" baseline="0" dirty="0"/>
              <a:t>.  Deux des quatre études ont réparti au hasard </a:t>
            </a:r>
            <a:r>
              <a:rPr lang="fr-CA" dirty="0"/>
              <a:t>des patients ayant un faible risque démontré par leur score CHADS2 (0 à 1), alors que les deux autres se sont concentrées sur les patients atteints de FA présentant un risque annuel plus élevé</a:t>
            </a:r>
            <a:r>
              <a:rPr lang="fr-CA" baseline="0" dirty="0"/>
              <a:t>.  Ces résultats ont des implications évidentes lorsqu’on s’efforce de comparer les résultats d’efficacité et d’innocuité des AOD vs la warfarine en utilisant des comparaisons indirectes</a:t>
            </a:r>
            <a:r>
              <a:rPr lang="fr-CA" dirty="0"/>
              <a:t> et des méta-analyses</a:t>
            </a:r>
            <a:r>
              <a:rPr lang="en-US" baseline="0" dirty="0"/>
              <a: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72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montre des données d’efficacité et d’innocuité clés  vs la warfarine issues de quatre études majeures sur les AOD : RE-LY, ROCKET,</a:t>
            </a:r>
            <a:r>
              <a:rPr lang="fr-FR" baseline="0" dirty="0">
                <a:ea typeface="Microsoft YaHei" pitchFamily="34" charset="-122"/>
              </a:rPr>
              <a:t> </a:t>
            </a:r>
            <a:r>
              <a:rPr lang="fr-FR" dirty="0">
                <a:ea typeface="Microsoft YaHei" pitchFamily="34" charset="-122"/>
              </a:rPr>
              <a:t>ARISTOTLE et ENGAGE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et le dabigatran</a:t>
            </a:r>
            <a:r>
              <a:rPr lang="fr-FR" baseline="0" dirty="0">
                <a:ea typeface="Microsoft YaHei" pitchFamily="34" charset="-122"/>
              </a:rPr>
              <a:t> </a:t>
            </a:r>
            <a:r>
              <a:rPr lang="fr-FR" dirty="0">
                <a:ea typeface="Microsoft YaHei" pitchFamily="34" charset="-122"/>
              </a:rPr>
              <a:t>150 mg étaient associés à une réduction significative du nombre d’AVC/ES vs la warfarine.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a:t>
            </a:r>
            <a:r>
              <a:rPr lang="fr-FR" baseline="0" dirty="0">
                <a:ea typeface="Microsoft YaHei" pitchFamily="34" charset="-122"/>
              </a:rPr>
              <a:t> le d</a:t>
            </a:r>
            <a:r>
              <a:rPr lang="fr-FR" dirty="0">
                <a:ea typeface="Microsoft YaHei" pitchFamily="34" charset="-122"/>
              </a:rPr>
              <a:t>abigatran 110 mg et l’</a:t>
            </a:r>
            <a:r>
              <a:rPr lang="fr-FR" dirty="0" err="1">
                <a:ea typeface="Microsoft YaHei" pitchFamily="34" charset="-122"/>
              </a:rPr>
              <a:t>édoxaban</a:t>
            </a:r>
            <a:r>
              <a:rPr lang="fr-FR" dirty="0">
                <a:ea typeface="Microsoft YaHei" pitchFamily="34" charset="-122"/>
              </a:rPr>
              <a:t> étaient associés à une réduction significative du nombre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AOD étaient associés à une réduction significative du nombre d’hémorragie intracrânienne (HIC) comparativement à la warfarine.</a:t>
            </a:r>
          </a:p>
          <a:p>
            <a:pPr marL="181229" indent="-181229" defTabSz="483276">
              <a:buFont typeface="Arial"/>
              <a:buChar char="•"/>
              <a:defRPr/>
            </a:pPr>
            <a:r>
              <a:rPr lang="fr-FR" dirty="0">
                <a:ea typeface="Microsoft YaHei" pitchFamily="34" charset="-122"/>
              </a:rPr>
              <a:t>Le dabigatran 150 mg, l’</a:t>
            </a:r>
            <a:r>
              <a:rPr lang="fr-FR" dirty="0" err="1">
                <a:ea typeface="Microsoft YaHei" pitchFamily="34" charset="-122"/>
              </a:rPr>
              <a:t>édoxaban</a:t>
            </a:r>
            <a:r>
              <a:rPr lang="fr-FR" dirty="0">
                <a:ea typeface="Microsoft YaHei" pitchFamily="34" charset="-122"/>
              </a:rPr>
              <a:t> et le </a:t>
            </a:r>
            <a:r>
              <a:rPr lang="fr-FR" dirty="0" err="1">
                <a:ea typeface="Microsoft YaHei" pitchFamily="34" charset="-122"/>
              </a:rPr>
              <a:t>rivaroxaban</a:t>
            </a:r>
            <a:r>
              <a:rPr lang="fr-FR" dirty="0">
                <a:ea typeface="Microsoft YaHei" pitchFamily="34" charset="-122"/>
              </a:rPr>
              <a:t> étaient associés à une augmentation du taux d’hémorragie gastrique vs la warfarine</a:t>
            </a:r>
            <a:r>
              <a:rPr lang="fr-FR" baseline="0" dirty="0">
                <a:ea typeface="Microsoft YaHei" pitchFamily="34" charset="-122"/>
              </a:rPr>
              <a:t>.</a:t>
            </a:r>
            <a:r>
              <a:rPr lang="fr-FR" dirty="0">
                <a:ea typeface="Microsoft YaHei" pitchFamily="34" charset="-122"/>
              </a:rPr>
              <a:t>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était associé à une réduction significative de la mortalité comparativement à la warfarine</a:t>
            </a:r>
            <a:r>
              <a:rPr lang="fr-FR" dirty="0">
                <a:solidFill>
                  <a:srgbClr val="000000"/>
                </a:solidFill>
              </a:rPr>
              <a:t>.</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FR"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a:t>
            </a:r>
            <a:r>
              <a:rPr lang="fr-FR" dirty="0" err="1"/>
              <a:t>pericardique</a:t>
            </a:r>
            <a:r>
              <a:rPr lang="fr-FR" dirty="0"/>
              <a:t>, intra-articulaire, intramusculaire avec syndrome du compartiment ou rétropéritonéale) ou hémorragie cliniquement manifeste associée à une chute du taux d’hémoglobine de ≥ 2 g/dL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dL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dL ou entraînant une transfusion d’au moins 2 unités de concentré de globules rouges, survenant dans une région critique ou entraînant la mort.</a:t>
            </a:r>
          </a:p>
          <a:p>
            <a:endParaRPr lang="en-CA" dirty="0"/>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181229" indent="-181229">
              <a:buFont typeface="Arial"/>
              <a:buChar char="•"/>
            </a:pPr>
            <a:r>
              <a:rPr lang="fr-CA" sz="1200" noProof="0" dirty="0"/>
              <a:t>Dans les essais cliniques, les AOD peuvent</a:t>
            </a:r>
            <a:r>
              <a:rPr lang="fr-CA" sz="1200" baseline="0" noProof="0" dirty="0"/>
              <a:t> être différenciés sur la base de leur efficacité et du risque hémorragique</a:t>
            </a:r>
            <a:r>
              <a:rPr lang="fr-CA" sz="1200" noProof="0" dirty="0"/>
              <a:t> (et sur</a:t>
            </a:r>
            <a:r>
              <a:rPr lang="fr-CA" sz="1200" baseline="0" noProof="0" dirty="0"/>
              <a:t> la base de notre expérience actuelle et future dans le monde réel </a:t>
            </a:r>
            <a:r>
              <a:rPr lang="fr-CA" sz="1200" noProof="0" dirty="0"/>
              <a:t>…) tout en reconnaissant les limites des comparaisons cliniques indirectes.  Les AOD peuvent également être différenciés sur la base d’autres facteurs</a:t>
            </a:r>
            <a:r>
              <a:rPr lang="fr-CA" sz="1200" baseline="0" noProof="0" dirty="0"/>
              <a:t> qui sont résumés dans cette diapositive</a:t>
            </a:r>
            <a:r>
              <a:rPr lang="fr-CA" sz="1200" noProof="0" dirty="0"/>
              <a:t>. Les paramètres tels qu’une fonction rénale limite, une susceptibilité à la dyspepsie, un apport alimentaire irrégulier, la nécessité d’une préparation du médicament</a:t>
            </a:r>
            <a:r>
              <a:rPr lang="fr-CA" sz="1200" baseline="0" noProof="0" dirty="0"/>
              <a:t> dans un emballage en plaquettes, une dysfonction cognitive et une inobservance d’une posologie BID, etc. peuvent entrer en compte dans la sélection du médicament optimal pour un patient donné!</a:t>
            </a:r>
          </a:p>
          <a:p>
            <a:pPr marL="181229" indent="-181229">
              <a:buFont typeface="Arial"/>
              <a:buChar char="•"/>
            </a:pPr>
            <a:r>
              <a:rPr lang="fr-CA" sz="1200" baseline="0" noProof="0" dirty="0"/>
              <a:t>Le Tmax de tous les AOD est de 2 à 4 heures seulement. Cela signifie que contrairement à la warfarine, l’effet anticoagulant est rapide, c’est-à-dire de 2 heures après administration uniquement. Cela a d’importantes implications pour le « relais » héparine qui n’est plus nécessaire avec les AOD ainsi que pour le délai pour reprendre le traitement par un AOD après l’intervention.</a:t>
            </a:r>
          </a:p>
          <a:p>
            <a:pPr marL="181229" indent="-181229">
              <a:buFont typeface="Arial"/>
              <a:buChar char="•"/>
            </a:pPr>
            <a:r>
              <a:rPr lang="fr-CA" sz="1200" baseline="0" noProof="0" dirty="0"/>
              <a:t>Tous les AOD ont une courte demi-vie de 12 heures chez les patients dont la fonction rénale est préservée (</a:t>
            </a:r>
            <a:r>
              <a:rPr lang="fr-CA" sz="1200" baseline="0" noProof="0" dirty="0" err="1"/>
              <a:t>CrCl</a:t>
            </a:r>
            <a:r>
              <a:rPr lang="fr-CA" sz="1200" baseline="0" noProof="0" dirty="0"/>
              <a:t> &gt; 60 </a:t>
            </a:r>
            <a:r>
              <a:rPr lang="fr-CA" sz="1200" baseline="0" noProof="0" dirty="0" err="1"/>
              <a:t>mL</a:t>
            </a:r>
            <a:r>
              <a:rPr lang="fr-CA" sz="1200" baseline="0" noProof="0" dirty="0"/>
              <a:t>/min).  C’est un avantage majeur par rapport à la warfarine qui a une demi-vie de 36 heures ou plus selon la fonction hépatique. La plupart des interventions à risque hémorragique intermédiaire ou élevé peuvent être réalisées dans un délai de 1 à 2 jours respectivement après l’arrêt de l’AOD, le délai étant plus long en cas de dysfonction rénale. De plus, une hémorragie majeure peut généralement être maîtrisée avec des mesures locales et de soutien, étant donné  que l’effet de l’AOD se dissipe rapidement.  Des antidotes spécifiques des AOD sont donc rarement nécessaires.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BE" sz="1000" dirty="0"/>
              <a:t>Diapositive indispensable résumant les  facteurs à pendre en considération pour ajuster la posologie des différents AOD actuellement disponibles au Canada par rapport à la dose  plus élevée administrée par défaut.</a:t>
            </a:r>
          </a:p>
          <a:p>
            <a:pPr marL="171450" indent="-171450">
              <a:buFont typeface="Arial"/>
              <a:buChar char="•"/>
            </a:pPr>
            <a:r>
              <a:rPr lang="en-US" sz="1000" dirty="0" err="1"/>
              <a:t>CrCl</a:t>
            </a:r>
            <a:r>
              <a:rPr lang="en-US" sz="1000" dirty="0"/>
              <a:t> is</a:t>
            </a:r>
            <a:r>
              <a:rPr lang="en-US" sz="1000" baseline="0" dirty="0"/>
              <a:t> calculated using the </a:t>
            </a:r>
            <a:r>
              <a:rPr lang="en-US" sz="1000" baseline="0" dirty="0" err="1"/>
              <a:t>Cockgroft</a:t>
            </a:r>
            <a:r>
              <a:rPr lang="en-US" sz="1000" baseline="0" dirty="0"/>
              <a:t> Gault formula</a:t>
            </a:r>
            <a:endParaRPr lang="en-US"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L’</a:t>
            </a:r>
            <a:r>
              <a:rPr lang="fr-CA" sz="1000" dirty="0" err="1"/>
              <a:t>apixaban</a:t>
            </a:r>
            <a:r>
              <a:rPr lang="fr-CA" sz="1000" dirty="0"/>
              <a:t> et le </a:t>
            </a:r>
            <a:r>
              <a:rPr lang="fr-CA" sz="1000" dirty="0" err="1"/>
              <a:t>rivaroxaban</a:t>
            </a:r>
            <a:r>
              <a:rPr lang="fr-CA" sz="1000" dirty="0"/>
              <a:t>  peuvent être des options raisonnables pour Melvin en raison de leur plus faible clairance rénale  </a:t>
            </a:r>
            <a:endParaRPr lang="fr-CA" sz="1000" baseline="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000" baseline="0" dirty="0"/>
              <a:t>Les lignes directrices sur la FA de la SCC mettent en garde contre l’utilisation d’un AOD lorsque la </a:t>
            </a:r>
            <a:r>
              <a:rPr lang="fr-CA" sz="1000" baseline="0" dirty="0" err="1"/>
              <a:t>CrCl</a:t>
            </a:r>
            <a:r>
              <a:rPr lang="fr-CA" sz="1000" dirty="0"/>
              <a:t> est inférieure à</a:t>
            </a:r>
            <a:r>
              <a:rPr lang="fr-CA" sz="1000" baseline="0" dirty="0"/>
              <a:t> 30 </a:t>
            </a:r>
            <a:r>
              <a:rPr lang="fr-CA" sz="1000" baseline="0" dirty="0" err="1"/>
              <a:t>mL</a:t>
            </a:r>
            <a:r>
              <a:rPr lang="fr-CA" sz="1000" baseline="0" dirty="0"/>
              <a:t>/min en raison de l’exclusion de  ces patients  des ECR clés comparant les AOD à la </a:t>
            </a:r>
            <a:r>
              <a:rPr lang="fr-CA" sz="1000" baseline="0" dirty="0" err="1"/>
              <a:t>warfarine</a:t>
            </a:r>
            <a:r>
              <a:rPr lang="fr-CA" sz="1000" baseline="0" dirty="0"/>
              <a:t>.</a:t>
            </a:r>
            <a:endParaRPr lang="fr-CA" sz="1000" dirty="0"/>
          </a:p>
          <a:p>
            <a:pPr marL="171450" indent="-171450">
              <a:buFont typeface="Arial"/>
              <a:buChar char="•"/>
            </a:pPr>
            <a:r>
              <a:rPr lang="fr-CA" sz="1000" baseline="0" dirty="0"/>
              <a:t>Santé Canada a approuvé l’utilisation</a:t>
            </a:r>
            <a:r>
              <a:rPr lang="fr-CA" sz="1000" dirty="0"/>
              <a:t> de l’</a:t>
            </a:r>
            <a:r>
              <a:rPr lang="fr-CA" sz="1000" dirty="0" err="1"/>
              <a:t>apixaban</a:t>
            </a:r>
            <a:r>
              <a:rPr lang="fr-CA" sz="1000" dirty="0"/>
              <a:t> et du</a:t>
            </a:r>
            <a:r>
              <a:rPr lang="fr-CA" sz="1000" baseline="0" dirty="0"/>
              <a:t> </a:t>
            </a:r>
            <a:r>
              <a:rPr lang="fr-CA" sz="1000" baseline="0" dirty="0" err="1"/>
              <a:t>rivaroxaban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 sur la base de la pharmacocinétique</a:t>
            </a:r>
          </a:p>
          <a:p>
            <a:pPr marL="171450" indent="-171450">
              <a:buFont typeface="Arial"/>
              <a:buChar char="•"/>
            </a:pPr>
            <a:r>
              <a:rPr lang="fr-CA" sz="1000" baseline="0" dirty="0"/>
              <a:t>La FDA a également approuvé l’utilisation de</a:t>
            </a:r>
            <a:r>
              <a:rPr lang="fr-CA" sz="1000" dirty="0"/>
              <a:t> l’</a:t>
            </a:r>
            <a:r>
              <a:rPr lang="fr-CA" sz="1000" baseline="0" dirty="0" err="1"/>
              <a:t>apixaban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a:t>
            </a: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H" altLang="en-US" sz="1000" b="1" noProof="0" dirty="0"/>
              <a:t>Points clés :</a:t>
            </a:r>
          </a:p>
          <a:p>
            <a:pPr marL="171450" indent="-171450">
              <a:buFont typeface="Arial"/>
              <a:buChar char="•"/>
            </a:pPr>
            <a:r>
              <a:rPr lang="fr-CH" altLang="en-US" sz="1000" b="1" noProof="0" dirty="0"/>
              <a:t>L’</a:t>
            </a:r>
            <a:r>
              <a:rPr lang="fr-CH" altLang="en-US" sz="1000" b="1" noProof="0" dirty="0" err="1"/>
              <a:t>idarucizumab</a:t>
            </a:r>
            <a:r>
              <a:rPr lang="fr-CH" altLang="en-US" sz="1000" b="1" noProof="0" dirty="0"/>
              <a:t> (</a:t>
            </a:r>
            <a:r>
              <a:rPr lang="fr-CH" altLang="en-US" sz="1000" b="1" noProof="0" dirty="0" err="1"/>
              <a:t>Praxbind</a:t>
            </a:r>
            <a:r>
              <a:rPr lang="fr-CH" altLang="en-US" sz="1000" b="1" noProof="0" dirty="0"/>
              <a:t>™) </a:t>
            </a:r>
            <a:r>
              <a:rPr lang="fr-CH" altLang="en-US" sz="1000" b="0" noProof="0" dirty="0"/>
              <a:t>est</a:t>
            </a:r>
            <a:r>
              <a:rPr lang="fr-CH" altLang="en-US" sz="1000" b="0" baseline="0" noProof="0" dirty="0"/>
              <a:t> approuvé aux É.-U. ainsi qu’au Canada pour neutraliser rapidement l’effet du dabigatran dans des situations exceptionnelles.  Celles-ci incluent la nécessité nouvelle d’une chirurgie (traumatisme majeur), la nécessité d’une thrombolyse en raison d’un AVC ischémique et une surdose suspectée de dabigatran)</a:t>
            </a:r>
          </a:p>
          <a:p>
            <a:pPr marL="171450" indent="-171450">
              <a:buFont typeface="Arial"/>
              <a:buChar char="•"/>
            </a:pPr>
            <a:r>
              <a:rPr lang="fr-CH" altLang="en-US" sz="1000" b="1" baseline="0" noProof="0" dirty="0"/>
              <a:t>L’</a:t>
            </a:r>
            <a:r>
              <a:rPr lang="fr-CH" altLang="en-US" sz="1000" b="1" baseline="0" noProof="0" dirty="0" err="1"/>
              <a:t>andexanet</a:t>
            </a:r>
            <a:r>
              <a:rPr lang="fr-CH" altLang="en-US" sz="1000" b="1" baseline="0" noProof="0" dirty="0"/>
              <a:t> Alpha (</a:t>
            </a:r>
            <a:r>
              <a:rPr lang="fr-CH" altLang="en-US" sz="1000" b="1" baseline="0" noProof="0" dirty="0" err="1"/>
              <a:t>AndexXa</a:t>
            </a:r>
            <a:r>
              <a:rPr lang="fr-CH" altLang="en-US" sz="1000" b="1" noProof="0" dirty="0"/>
              <a:t>™) </a:t>
            </a:r>
            <a:r>
              <a:rPr lang="fr-CH" altLang="en-US" sz="1000" b="0" noProof="0" dirty="0"/>
              <a:t>a</a:t>
            </a:r>
            <a:r>
              <a:rPr lang="fr-CH" altLang="en-US" sz="1000" b="0" baseline="0" noProof="0" dirty="0"/>
              <a:t> été approuvé par la FDA américaine en mai</a:t>
            </a:r>
            <a:r>
              <a:rPr lang="fr-CH" altLang="en-US" sz="1000" b="0" noProof="0" dirty="0"/>
              <a:t> 2018, mais attend</a:t>
            </a:r>
            <a:r>
              <a:rPr lang="fr-CH" altLang="en-US" sz="1000" b="0" baseline="0" noProof="0" dirty="0"/>
              <a:t> toujours a l’approbation de Santé</a:t>
            </a:r>
            <a:r>
              <a:rPr lang="fr-CH" altLang="en-US" sz="1000" b="0" noProof="0" dirty="0"/>
              <a:t> Canada.</a:t>
            </a:r>
            <a:r>
              <a:rPr lang="fr-CH" altLang="en-US" sz="1000" b="0" baseline="0" noProof="0" dirty="0"/>
              <a:t> C’est une protéine recombinante </a:t>
            </a:r>
            <a:r>
              <a:rPr lang="fr-FR" sz="1000" dirty="0"/>
              <a:t>qui agit comme un leurre et se lie aux inhibiteurs oraux directs du facteur Xa</a:t>
            </a:r>
            <a:r>
              <a:rPr lang="fr-FR" sz="1000" baseline="0" dirty="0"/>
              <a:t> (</a:t>
            </a:r>
            <a:r>
              <a:rPr lang="fr-CH" altLang="en-US" sz="1000" b="0" baseline="0" noProof="0" dirty="0" err="1"/>
              <a:t>apixaban</a:t>
            </a:r>
            <a:r>
              <a:rPr lang="fr-CH" altLang="en-US" sz="1000" b="0" baseline="0" noProof="0" dirty="0"/>
              <a:t>, </a:t>
            </a:r>
            <a:r>
              <a:rPr lang="fr-CH" altLang="en-US" sz="1000" b="0" baseline="0" noProof="0" dirty="0" err="1"/>
              <a:t>rivaroxaban</a:t>
            </a:r>
            <a:r>
              <a:rPr lang="fr-CH" altLang="en-US" sz="1000" b="0" baseline="0" noProof="0" dirty="0"/>
              <a:t>, </a:t>
            </a:r>
            <a:r>
              <a:rPr lang="fr-CH" altLang="en-US" sz="1000" b="0" baseline="0" noProof="0" dirty="0" err="1"/>
              <a:t>édoxaban</a:t>
            </a:r>
            <a:r>
              <a:rPr lang="fr-CH" altLang="en-US" sz="1000" b="0" baseline="0" noProof="0" dirty="0"/>
              <a:t>), les </a:t>
            </a:r>
            <a:r>
              <a:rPr lang="fr-CH" altLang="en-US" sz="1000" b="0" baseline="0" noProof="0" dirty="0" err="1"/>
              <a:t>sequestrant</a:t>
            </a:r>
            <a:r>
              <a:rPr lang="fr-CH" altLang="en-US" sz="1000" b="0" baseline="0" noProof="0" dirty="0"/>
              <a:t> ainsi et neutralisant leur effet anticoagulant. Comme pour l’</a:t>
            </a:r>
            <a:r>
              <a:rPr lang="fr-CH" altLang="en-US" sz="1000" b="0" baseline="0" noProof="0" dirty="0" err="1"/>
              <a:t>idarucizumab</a:t>
            </a:r>
            <a:r>
              <a:rPr lang="fr-CH" altLang="en-US" sz="1000" b="0" baseline="0" noProof="0" dirty="0"/>
              <a:t>, on prévoit une utilisation extrêmement sélective une fois qu’il sera approuvé dans ce pays.</a:t>
            </a:r>
          </a:p>
          <a:p>
            <a:pPr marL="171450" indent="-171450">
              <a:buFont typeface="Arial"/>
              <a:buChar char="•"/>
            </a:pPr>
            <a:r>
              <a:rPr lang="fr-CH" altLang="en-US" sz="1000" b="0" baseline="0" noProof="0" dirty="0"/>
              <a:t>Il est important de garder à l’esprit que tous les antidotes des AOD entraînent potentiellement des complications thrombotiques (p. ex., IM, AVC ischémique) pouvant atteindre un taux de 5% à un mois.  Le risque-bénéfice de leur utilisation devrait donc être soigneusement individualisé</a:t>
            </a:r>
            <a:r>
              <a:rPr lang="fr-CH" altLang="en-US" sz="1000" b="1" baseline="0" noProof="0" dirty="0"/>
              <a:t>.</a:t>
            </a:r>
            <a:endParaRPr lang="fr-CH" altLang="en-US" sz="1000" b="1"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6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571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a:buChar char="•"/>
            </a:pPr>
            <a:r>
              <a:rPr lang="fr-CA" sz="1000" noProof="0" dirty="0"/>
              <a:t>Parmi les 556 patients atteints de FA sous</a:t>
            </a:r>
            <a:r>
              <a:rPr lang="fr-CA" sz="1000" baseline="0" noProof="0" dirty="0"/>
              <a:t> </a:t>
            </a:r>
            <a:r>
              <a:rPr lang="fr-CA" sz="1000" baseline="0" noProof="0" dirty="0" err="1"/>
              <a:t>a</a:t>
            </a:r>
            <a:r>
              <a:rPr lang="fr-CA" sz="1000" noProof="0" dirty="0" err="1"/>
              <a:t>pixaban</a:t>
            </a:r>
            <a:r>
              <a:rPr lang="fr-CA" sz="1000" noProof="0" dirty="0"/>
              <a:t>, 23% ont reçu une dose réduite de 2,5</a:t>
            </a:r>
            <a:r>
              <a:rPr lang="fr-CA" sz="1000" baseline="0" noProof="0" dirty="0"/>
              <a:t> mg </a:t>
            </a:r>
            <a:r>
              <a:rPr lang="fr-CA" sz="1000" baseline="0" noProof="0" dirty="0" err="1"/>
              <a:t>bid</a:t>
            </a:r>
            <a:r>
              <a:rPr lang="fr-CA" sz="1000" baseline="0" noProof="0" dirty="0"/>
              <a:t>  dont environ la moitié (13% du total) ne satisfaisait pas 2 des trois critères “ABC” (âge ≥ 80 ans, poids corporel ≤ 60 kg, créatinine ≥ 133)</a:t>
            </a:r>
          </a:p>
          <a:p>
            <a:pPr marL="181240" indent="-181240">
              <a:buFont typeface="Arial"/>
              <a:buChar char="•"/>
            </a:pPr>
            <a:r>
              <a:rPr lang="fr-CA" sz="1000" baseline="0" noProof="0" dirty="0"/>
              <a:t>Parmi les 181 patients sous dabigatran, 38% recevaient la faible dose de 110 mg </a:t>
            </a:r>
            <a:r>
              <a:rPr lang="fr-CA" sz="1000" baseline="0" noProof="0" dirty="0" err="1"/>
              <a:t>bid</a:t>
            </a:r>
            <a:r>
              <a:rPr lang="fr-CA" sz="1000" baseline="0" noProof="0" dirty="0"/>
              <a:t> et seulement 4% recevaient une dose qui était en désaccord avec les lignes directrices canadiennes actuelles</a:t>
            </a:r>
          </a:p>
          <a:p>
            <a:pPr marL="181240" indent="-181240">
              <a:buFont typeface="Arial"/>
              <a:buChar char="•"/>
            </a:pPr>
            <a:r>
              <a:rPr lang="fr-CA" sz="1000" baseline="0" noProof="0" dirty="0"/>
              <a:t>Parmi les 369 patients sous </a:t>
            </a:r>
            <a:r>
              <a:rPr lang="fr-CA" sz="1000" baseline="0" noProof="0" dirty="0" err="1"/>
              <a:t>rivaroxaban</a:t>
            </a:r>
            <a:r>
              <a:rPr lang="fr-CA" sz="1000" baseline="0" noProof="0" dirty="0"/>
              <a:t>, 18% recevaient la faible dose et chez 8 % d’entre eux, la dose avait été réduite à 15 mg par jour de façon inappropriée.</a:t>
            </a:r>
          </a:p>
          <a:p>
            <a:pPr marL="181240" indent="-181240">
              <a:buFont typeface="Arial"/>
              <a:buChar char="•"/>
            </a:pPr>
            <a:r>
              <a:rPr lang="fr-CA" sz="1000" dirty="0"/>
              <a:t>Dans l’ensemble</a:t>
            </a:r>
            <a:r>
              <a:rPr lang="fr-CA" sz="1000" baseline="0" noProof="0" dirty="0"/>
              <a:t>, le message est qu’il y a place à amélioration par une plus grande dissémination des connaissances.</a:t>
            </a:r>
            <a:endParaRPr lang="fr-CA" sz="1000"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933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Il est important de souligner que les études randomisées et contrôlées (ERC) produisent le type le plus fiable de données médicales pour guider la prise en charge des</a:t>
            </a:r>
            <a:r>
              <a:rPr lang="fr-FR" sz="1000" baseline="0" dirty="0"/>
              <a:t> patients.</a:t>
            </a:r>
          </a:p>
          <a:p>
            <a:pPr marL="171450" indent="-171450">
              <a:buFont typeface="Arial"/>
              <a:buChar char="•"/>
            </a:pPr>
            <a:r>
              <a:rPr lang="fr-FR" sz="1000" baseline="0" dirty="0"/>
              <a:t>Les études observationnelles varient en</a:t>
            </a:r>
            <a:r>
              <a:rPr lang="fr-FR" sz="1000" dirty="0"/>
              <a:t> termes de qualité et peuvent servir de confirmation et à rassurer lorsque les résultats correspondent à ceux des ERC</a:t>
            </a:r>
            <a:r>
              <a:rPr lang="fr-FR" sz="1000" baseline="0" dirty="0"/>
              <a:t>.  Lorsqu</a:t>
            </a:r>
            <a:r>
              <a:rPr lang="fr-FR" sz="1000" dirty="0"/>
              <a:t>’il y a désaccord avec les résultats des ERC, les études observationnelles sont considérées comme des études qui  génèrent des hypothèses » et les conclusions doivent être confirmées prospectivement par des ERC randomisées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613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Cette diapositive est explicite et peut être utilisée à la discrétion du conférencier pour souligner certains des nombreux obstacles auxquels nous faisons face pour assurer l’observance à long terme du traitement par des AOD dans un monde de fausses informations et de nombreuses « opinions » différentes provenant de sources biaisées qui ont souvent une approche personnelle absolument pas scientifique</a:t>
            </a:r>
            <a:r>
              <a:rPr lang="fr-FR" sz="1000" baseline="0" dirty="0"/>
              <a:t>… Les patients (et les médecins..) doivent se méfier dans un monde où les informations ou fausses informations sont facilement accessibles!</a:t>
            </a:r>
            <a:endParaRPr lang="fr-FR"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98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000" dirty="0"/>
              <a:t>Cette diapositive peut être utilisée pour faire des commentaires sur la diapositive 22 et indiquer certaines utilisations potentielles d’études observationnelles réalisées dans le monde réel</a:t>
            </a:r>
            <a:r>
              <a:rPr lang="fr-FR" sz="1000" baseline="0" dirty="0"/>
              <a:t>.</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3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Cette diapositive est utile lorsqu’on décrit comment les grandes séries de données non randomisées sont utilisées dans le monde réel. L’appariement des coefficients de propension vise à compenser l’absence de randomisation prospective lorsqu’on analyse les données prospectivement</a:t>
            </a:r>
            <a:r>
              <a:rPr lang="fr-FR" sz="1000" baseline="0" dirty="0"/>
              <a:t>.</a:t>
            </a:r>
            <a:r>
              <a:rPr lang="fr-FR" sz="1000" dirty="0"/>
              <a:t> Seules les</a:t>
            </a:r>
            <a:r>
              <a:rPr lang="fr-FR" sz="1000" baseline="0" dirty="0"/>
              <a:t> variables qui sont disponibles dans l’ensemble des données peuvent être appariées et corrigées pour les biais.  C’</a:t>
            </a:r>
            <a:r>
              <a:rPr lang="fr-FR" sz="1000" dirty="0"/>
              <a:t>est pourquoi l’appariement des scores de propension ne peut jamais être aussi fiable que la randomisation prospective à double insu où les groupes sont généralement identiques, sauf pour la variable </a:t>
            </a:r>
            <a:r>
              <a:rPr lang="fr-FR" sz="1000" baseline="0" dirty="0"/>
              <a:t>(p. ex., le médicament) à l’étude.</a:t>
            </a:r>
          </a:p>
          <a:p>
            <a:pPr marL="171450" indent="-171450">
              <a:buFont typeface="Arial"/>
              <a:buChar char="•"/>
            </a:pPr>
            <a:r>
              <a:rPr lang="fr-FR" sz="1000" baseline="0" dirty="0"/>
              <a:t>Peut être utilisée comme diapositive</a:t>
            </a:r>
            <a:r>
              <a:rPr lang="fr-FR" sz="1000" dirty="0"/>
              <a:t> supplémentaire à la discrétion du présentateur.</a:t>
            </a:r>
            <a:r>
              <a:rPr lang="fr-FR" sz="1000" baseline="0" dirty="0"/>
              <a:t> </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177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FR" dirty="0"/>
              <a:t>Cette diapositive compare les forces et les faiblesses des données observationnelles du monde réel, permettant aux participants de mieux faire la différence entre le nombre croissant d’études du monde réel publiées chaque année</a:t>
            </a:r>
            <a:r>
              <a:rPr lang="fr-FR" baseline="0" dirty="0"/>
              <a:t>.</a:t>
            </a:r>
          </a:p>
          <a:p>
            <a:pPr marL="171450" indent="-171450">
              <a:buFont typeface="Arial"/>
              <a:buChar char="•"/>
            </a:pPr>
            <a:r>
              <a:rPr lang="fr-FR" baseline="0" dirty="0"/>
              <a:t>Addition utile à la diapositive 26 selon l’intérêt de l’auditoire sur le sujet.</a:t>
            </a:r>
            <a:endParaRPr lang="fr-FR"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111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750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869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61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000" b="1" dirty="0"/>
              <a:t>Référence :</a:t>
            </a:r>
            <a:r>
              <a:rPr lang="fr-CA" sz="1000" dirty="0"/>
              <a:t> Lip </a:t>
            </a:r>
            <a:r>
              <a:rPr lang="fr-CA" sz="1000" dirty="0" err="1"/>
              <a:t>GYH</a:t>
            </a:r>
            <a:r>
              <a:rPr lang="fr-CA" sz="1000" dirty="0"/>
              <a:t>, </a:t>
            </a:r>
            <a:r>
              <a:rPr lang="fr-CA" sz="1000" dirty="0" err="1"/>
              <a:t>Keshishian</a:t>
            </a:r>
            <a:r>
              <a:rPr lang="fr-CA" sz="1000" dirty="0"/>
              <a:t> A, Li X </a:t>
            </a:r>
            <a:r>
              <a:rPr lang="fr-CA" sz="1000" i="1" dirty="0"/>
              <a:t>et al</a:t>
            </a:r>
            <a:r>
              <a:rPr lang="fr-CA" sz="1000" dirty="0"/>
              <a:t>. </a:t>
            </a:r>
            <a:r>
              <a:rPr lang="fr-CA" sz="1000" i="1" dirty="0" err="1"/>
              <a:t>Effectiveness</a:t>
            </a:r>
            <a:r>
              <a:rPr lang="fr-CA" sz="1000" i="1" dirty="0"/>
              <a:t> and </a:t>
            </a:r>
            <a:r>
              <a:rPr lang="fr-CA" sz="1000" i="1" dirty="0" err="1"/>
              <a:t>safety</a:t>
            </a:r>
            <a:r>
              <a:rPr lang="fr-CA" sz="1000" i="1" dirty="0"/>
              <a:t> of oral anticoagulants </a:t>
            </a:r>
            <a:r>
              <a:rPr lang="fr-CA" sz="1000" i="1" dirty="0" err="1"/>
              <a:t>among</a:t>
            </a:r>
            <a:r>
              <a:rPr lang="fr-CA" sz="1000" i="1" dirty="0"/>
              <a:t> </a:t>
            </a:r>
            <a:r>
              <a:rPr lang="fr-CA" sz="1000" i="1" dirty="0" err="1"/>
              <a:t>nonvalvular</a:t>
            </a:r>
            <a:r>
              <a:rPr lang="fr-CA" sz="1000" i="1" dirty="0"/>
              <a:t> atrial fibrillation patients</a:t>
            </a:r>
            <a:r>
              <a:rPr lang="fr-CA" sz="1000" dirty="0"/>
              <a:t> [correction publiée dans </a:t>
            </a:r>
            <a:r>
              <a:rPr lang="fr-CA" sz="1000" i="1" dirty="0"/>
              <a:t>Stroke</a:t>
            </a:r>
            <a:r>
              <a:rPr lang="fr-CA" sz="1000" dirty="0"/>
              <a:t>. 2020; 0: STR.0000000000000218]. </a:t>
            </a:r>
            <a:r>
              <a:rPr lang="fr-CA" sz="1000" i="1" dirty="0"/>
              <a:t>Stroke</a:t>
            </a:r>
            <a:r>
              <a:rPr lang="fr-CA" sz="1000" dirty="0"/>
              <a:t>. 2018; 49(12): 2933-2944. </a:t>
            </a:r>
          </a:p>
          <a:p>
            <a:endParaRPr lang="fr-CA" sz="1000" dirty="0"/>
          </a:p>
          <a:p>
            <a:r>
              <a:rPr lang="fr-CA" sz="1000" b="1" dirty="0">
                <a:solidFill>
                  <a:schemeClr val="tx1"/>
                </a:solidFill>
                <a:latin typeface="+mn-lt"/>
                <a:ea typeface="+mn-ea"/>
                <a:cs typeface="+mn-cs"/>
              </a:rPr>
              <a:t>Méthodologie de l’étude et population : </a:t>
            </a:r>
          </a:p>
          <a:p>
            <a:pPr marL="225425" indent="-225425" defTabSz="914014">
              <a:buFont typeface="Wingdings" panose="05000000000000000000" pitchFamily="2" charset="2"/>
              <a:buChar char="§"/>
            </a:pPr>
            <a:r>
              <a:rPr lang="fr-CA" sz="1000" dirty="0">
                <a:solidFill>
                  <a:srgbClr val="2A4364"/>
                </a:solidFill>
              </a:rPr>
              <a:t>Étude de cohorte observationnelle rétrospective</a:t>
            </a:r>
          </a:p>
          <a:p>
            <a:pPr marL="225425" indent="-225425" defTabSz="914014">
              <a:buFont typeface="Wingdings" panose="05000000000000000000" pitchFamily="2" charset="2"/>
              <a:buChar char="§"/>
            </a:pPr>
            <a:r>
              <a:rPr lang="fr-CA" sz="1000" dirty="0">
                <a:solidFill>
                  <a:srgbClr val="2A4364"/>
                </a:solidFill>
              </a:rPr>
              <a:t>Données regroupées provenant de </a:t>
            </a:r>
            <a:r>
              <a:rPr lang="fr-CA" sz="1000" dirty="0" err="1">
                <a:solidFill>
                  <a:srgbClr val="2A4364"/>
                </a:solidFill>
              </a:rPr>
              <a:t>CMS</a:t>
            </a:r>
            <a:r>
              <a:rPr lang="fr-CA" sz="1000" dirty="0">
                <a:solidFill>
                  <a:srgbClr val="2A4364"/>
                </a:solidFill>
              </a:rPr>
              <a:t> Medicare et de 4 grandes bases de données de réclamations commerciales aux États-Unis : </a:t>
            </a:r>
            <a:r>
              <a:rPr lang="fr-CA" sz="1000" dirty="0" err="1">
                <a:solidFill>
                  <a:srgbClr val="2A4364"/>
                </a:solidFill>
              </a:rPr>
              <a:t>MarketScan</a:t>
            </a:r>
            <a:r>
              <a:rPr lang="fr-CA" sz="1000" dirty="0">
                <a:solidFill>
                  <a:srgbClr val="2A4364"/>
                </a:solidFill>
              </a:rPr>
              <a:t>, </a:t>
            </a:r>
            <a:r>
              <a:rPr lang="fr-CA" sz="1000" dirty="0" err="1">
                <a:solidFill>
                  <a:srgbClr val="2A4364"/>
                </a:solidFill>
              </a:rPr>
              <a:t>PharMetrics</a:t>
            </a:r>
            <a:r>
              <a:rPr lang="fr-CA" sz="1000" dirty="0">
                <a:solidFill>
                  <a:srgbClr val="2A4364"/>
                </a:solidFill>
              </a:rPr>
              <a:t>, </a:t>
            </a:r>
            <a:r>
              <a:rPr lang="fr-CA" sz="1000" dirty="0" err="1">
                <a:solidFill>
                  <a:srgbClr val="2A4364"/>
                </a:solidFill>
              </a:rPr>
              <a:t>Optum</a:t>
            </a:r>
            <a:r>
              <a:rPr lang="fr-CA" sz="1000" dirty="0">
                <a:solidFill>
                  <a:srgbClr val="2A4364"/>
                </a:solidFill>
              </a:rPr>
              <a:t> et </a:t>
            </a:r>
            <a:r>
              <a:rPr lang="fr-CA" sz="1000" dirty="0" err="1">
                <a:solidFill>
                  <a:srgbClr val="2A4364"/>
                </a:solidFill>
              </a:rPr>
              <a:t>Humana</a:t>
            </a:r>
            <a:r>
              <a:rPr lang="fr-CA" sz="1000" dirty="0">
                <a:solidFill>
                  <a:srgbClr val="2A4364"/>
                </a:solidFill>
              </a:rPr>
              <a:t>.</a:t>
            </a:r>
          </a:p>
          <a:p>
            <a:pPr marL="225425" indent="-225425" defTabSz="914014">
              <a:buFont typeface="Wingdings" panose="05000000000000000000" pitchFamily="2" charset="2"/>
              <a:buChar char="§"/>
            </a:pPr>
            <a:r>
              <a:rPr lang="fr-CA" sz="1000" dirty="0">
                <a:latin typeface="Calibri" panose="020F0502020204030204" pitchFamily="34" charset="0"/>
              </a:rPr>
              <a:t>Période de l’étude : </a:t>
            </a:r>
            <a:r>
              <a:rPr lang="fr-CA" sz="1000" dirty="0">
                <a:solidFill>
                  <a:srgbClr val="2A4364"/>
                </a:solidFill>
              </a:rPr>
              <a:t>du 1</a:t>
            </a:r>
            <a:r>
              <a:rPr lang="fr-CA" sz="1000" baseline="30000" dirty="0">
                <a:solidFill>
                  <a:srgbClr val="2A4364"/>
                </a:solidFill>
              </a:rPr>
              <a:t>er</a:t>
            </a:r>
            <a:r>
              <a:rPr lang="fr-CA" sz="1000" dirty="0">
                <a:solidFill>
                  <a:srgbClr val="2A4364"/>
                </a:solidFill>
              </a:rPr>
              <a:t> janvier 2012 au 30 septembre 2015</a:t>
            </a:r>
          </a:p>
          <a:p>
            <a:endParaRPr lang="fr-CA" sz="1000" b="1" kern="1200" dirty="0">
              <a:solidFill>
                <a:schemeClr val="tx1"/>
              </a:solidFill>
              <a:latin typeface="+mn-lt"/>
              <a:ea typeface="+mn-ea"/>
              <a:cs typeface="+mn-cs"/>
            </a:endParaRPr>
          </a:p>
          <a:p>
            <a:r>
              <a:rPr lang="fr-CA" sz="1000" b="1" dirty="0">
                <a:solidFill>
                  <a:schemeClr val="tx1"/>
                </a:solidFill>
                <a:latin typeface="+mn-lt"/>
                <a:ea typeface="+mn-ea"/>
                <a:cs typeface="+mn-cs"/>
              </a:rPr>
              <a:t>Résultats :</a:t>
            </a:r>
          </a:p>
          <a:p>
            <a:pPr marL="225425" indent="-225425" defTabSz="914014">
              <a:buFont typeface="Wingdings" panose="05000000000000000000" pitchFamily="2" charset="2"/>
              <a:buChar char="§"/>
            </a:pPr>
            <a:r>
              <a:rPr lang="fr-CA" sz="1000" dirty="0">
                <a:solidFill>
                  <a:srgbClr val="2A4364"/>
                </a:solidFill>
              </a:rPr>
              <a:t>Résultat concernant l’efficacité : Délai avant le premier événement « AVC/ES », y compris les AVC ischémiques, les AVC hémorragiques et les ES</a:t>
            </a:r>
          </a:p>
          <a:p>
            <a:pPr marL="225425" indent="-225425" defTabSz="914014">
              <a:buFont typeface="Wingdings" panose="05000000000000000000" pitchFamily="2" charset="2"/>
              <a:buChar char="§"/>
            </a:pPr>
            <a:r>
              <a:rPr lang="fr-CA" sz="1000" dirty="0">
                <a:solidFill>
                  <a:srgbClr val="2A4364"/>
                </a:solidFill>
              </a:rPr>
              <a:t>Résultat concernant l’innocuité : Délai avant la première hémorragie majeure, y compris les hémorragies gastro-intestinales, les hémorragies intracrâniennes et les hémorragies majeures touchant d’autres sites clés</a:t>
            </a:r>
          </a:p>
          <a:p>
            <a:endParaRPr lang="en-US" sz="1000" b="1" kern="1200" noProof="0" dirty="0">
              <a:solidFill>
                <a:schemeClr val="tx1"/>
              </a:solidFill>
              <a:latin typeface="+mn-lt"/>
              <a:ea typeface="+mn-ea"/>
              <a:cs typeface="+mn-cs"/>
            </a:endParaRPr>
          </a:p>
          <a:p>
            <a:r>
              <a:rPr lang="fr-CA" sz="1000" b="1" noProof="0" dirty="0">
                <a:solidFill>
                  <a:schemeClr val="tx1"/>
                </a:solidFill>
                <a:latin typeface="+mn-lt"/>
                <a:ea typeface="+mn-ea"/>
                <a:cs typeface="+mn-cs"/>
              </a:rPr>
              <a:t>Caractéristiques clés des patients : </a:t>
            </a:r>
          </a:p>
          <a:p>
            <a:pPr marL="228600" indent="-228600" defTabSz="914014">
              <a:buFont typeface="Wingdings" panose="05000000000000000000" pitchFamily="2" charset="2"/>
              <a:buChar char="§"/>
            </a:pPr>
            <a:r>
              <a:rPr lang="fr-CA" sz="1000" dirty="0">
                <a:solidFill>
                  <a:srgbClr val="2A4364"/>
                </a:solidFill>
              </a:rPr>
              <a:t>Un total de 466 991 patients atteints de </a:t>
            </a:r>
            <a:r>
              <a:rPr lang="fr-CA" sz="1000" dirty="0" err="1">
                <a:solidFill>
                  <a:srgbClr val="2A4364"/>
                </a:solidFill>
              </a:rPr>
              <a:t>FANV</a:t>
            </a:r>
            <a:r>
              <a:rPr lang="fr-CA" sz="1000" dirty="0">
                <a:solidFill>
                  <a:srgbClr val="2A4364"/>
                </a:solidFill>
              </a:rPr>
              <a:t> ont été inclus dans l’étude :</a:t>
            </a:r>
          </a:p>
          <a:p>
            <a:pPr marL="384048" lvl="1" indent="-164592" defTabSz="914014">
              <a:buFont typeface="Wingdings" panose="05000000000000000000" pitchFamily="2" charset="2"/>
              <a:buChar char="§"/>
            </a:pPr>
            <a:r>
              <a:rPr lang="fr-CA" sz="1000" dirty="0" err="1">
                <a:solidFill>
                  <a:srgbClr val="2A4364"/>
                </a:solidFill>
              </a:rPr>
              <a:t>Apixaban</a:t>
            </a:r>
            <a:r>
              <a:rPr lang="fr-CA" sz="1000" dirty="0">
                <a:solidFill>
                  <a:srgbClr val="2A4364"/>
                </a:solidFill>
              </a:rPr>
              <a:t> (n = 108 852)</a:t>
            </a:r>
          </a:p>
          <a:p>
            <a:pPr marL="384048" lvl="2" indent="-164592" defTabSz="914014">
              <a:buFont typeface="Wingdings" panose="05000000000000000000" pitchFamily="2" charset="2"/>
              <a:buChar char="§"/>
            </a:pPr>
            <a:r>
              <a:rPr lang="fr-CA" sz="1000" dirty="0">
                <a:solidFill>
                  <a:srgbClr val="2A4364"/>
                </a:solidFill>
              </a:rPr>
              <a:t>Dabigatran (n = 37 724)</a:t>
            </a:r>
          </a:p>
          <a:p>
            <a:pPr marL="384048" lvl="2" indent="-164592" defTabSz="914014">
              <a:buFont typeface="Wingdings" panose="05000000000000000000" pitchFamily="2" charset="2"/>
              <a:buChar char="§"/>
            </a:pPr>
            <a:r>
              <a:rPr lang="fr-CA" sz="1000" dirty="0" err="1">
                <a:solidFill>
                  <a:srgbClr val="2A4364"/>
                </a:solidFill>
              </a:rPr>
              <a:t>Rivaroxaban</a:t>
            </a:r>
            <a:r>
              <a:rPr lang="fr-CA" sz="1000" dirty="0">
                <a:solidFill>
                  <a:srgbClr val="2A4364"/>
                </a:solidFill>
              </a:rPr>
              <a:t> (n = 153 002)</a:t>
            </a:r>
          </a:p>
          <a:p>
            <a:pPr marL="384048" lvl="2" indent="-164592" defTabSz="914014">
              <a:buFont typeface="Wingdings" panose="05000000000000000000" pitchFamily="2" charset="2"/>
              <a:buChar char="§"/>
            </a:pPr>
            <a:r>
              <a:rPr lang="fr-CA" sz="1000" dirty="0">
                <a:solidFill>
                  <a:srgbClr val="2A4364"/>
                </a:solidFill>
              </a:rPr>
              <a:t>Warfarine (n = 167 413)</a:t>
            </a:r>
          </a:p>
          <a:p>
            <a:endParaRPr lang="en-US" sz="1000" b="1" kern="1200" dirty="0">
              <a:solidFill>
                <a:schemeClr val="tx1"/>
              </a:solidFill>
              <a:latin typeface="+mn-lt"/>
              <a:ea typeface="+mn-ea"/>
              <a:cs typeface="+mn-cs"/>
            </a:endParaRPr>
          </a:p>
          <a:p>
            <a:r>
              <a:rPr lang="fr-CA" sz="1000" b="1" dirty="0">
                <a:solidFill>
                  <a:schemeClr val="tx1"/>
                </a:solidFill>
                <a:latin typeface="+mn-lt"/>
                <a:ea typeface="+mn-ea"/>
                <a:cs typeface="+mn-cs"/>
              </a:rPr>
              <a:t>Résumé des forces de l’étude par </a:t>
            </a:r>
            <a:r>
              <a:rPr lang="fr-CA" sz="1000" b="1" dirty="0"/>
              <a:t>les auteurs : </a:t>
            </a:r>
            <a:r>
              <a:rPr lang="fr-CA" sz="1000" dirty="0"/>
              <a:t>À la connaissance des auteurs, il s’agit de la plus grande étude d’observation rétrospective menée à ce jour pour examiner le taux d’AVC/ES et d’hémorragies majeures chez les patients atteints de </a:t>
            </a:r>
            <a:r>
              <a:rPr lang="fr-CA" sz="1000" dirty="0" err="1"/>
              <a:t>FANV</a:t>
            </a:r>
            <a:r>
              <a:rPr lang="fr-CA" sz="1000" dirty="0"/>
              <a:t> ayant commencé un traitement par un </a:t>
            </a:r>
            <a:r>
              <a:rPr lang="fr-CA" sz="1000" dirty="0" err="1"/>
              <a:t>NACO</a:t>
            </a:r>
            <a:r>
              <a:rPr lang="fr-CA" sz="1000" dirty="0"/>
              <a:t>. En raison du vaste ensemble de données regroupées, cette analyse démontre une meilleure </a:t>
            </a:r>
            <a:r>
              <a:rPr lang="fr-CA" sz="1000" dirty="0" err="1"/>
              <a:t>généralisabilité</a:t>
            </a:r>
            <a:r>
              <a:rPr lang="fr-CA" sz="1000" dirty="0"/>
              <a:t> et une plus grande puissance statistique pour évaluer les événements moins fréquents (p. ex. les hémorragies intracrâniennes) et les sous-groupes de taille limitée (p. ex. maladie artérielle périphérique) dans les essais cliniques à répartition aléatoire.  </a:t>
            </a:r>
          </a:p>
          <a:p>
            <a:endParaRPr lang="en-US" sz="1000" dirty="0"/>
          </a:p>
          <a:p>
            <a:pPr marL="170181" indent="-170181">
              <a:buFont typeface="Arial" panose="020B0604020202020204" pitchFamily="34" charset="0"/>
              <a:buChar char="•"/>
            </a:pPr>
            <a:r>
              <a:rPr lang="fr-CA" sz="1000" dirty="0"/>
              <a:t>La période d’inclusion dans l’étude allait du 1</a:t>
            </a:r>
            <a:r>
              <a:rPr lang="fr-CA" sz="1000" baseline="30000" dirty="0"/>
              <a:t>er </a:t>
            </a:r>
            <a:r>
              <a:rPr lang="fr-CA" sz="1000" dirty="0"/>
              <a:t>janvier 2013 au 30 septembre 2015.</a:t>
            </a:r>
          </a:p>
          <a:p>
            <a:pPr marL="168922" indent="-168922">
              <a:buFont typeface="Arial" panose="020B0604020202020204" pitchFamily="34" charset="0"/>
              <a:buChar char="•"/>
            </a:pPr>
            <a:r>
              <a:rPr lang="fr-CA" sz="1000" dirty="0"/>
              <a:t>Bien qu’on prévoyait un chevauchement minimal dans les régimes de soins de santé, des dédoublements de dossier de patient pourraient tout de même exister. En revanche, le pourcentage de ces doublons potentiels dans une analyse regroupée publiée précédemment était, selon les estimations, faible (0,5 %), et donc peu susceptible d’avoir influé sur les résultats de l’étude. (Broder </a:t>
            </a:r>
            <a:r>
              <a:rPr lang="fr-CA" sz="1000" i="1" dirty="0"/>
              <a:t>et al</a:t>
            </a:r>
            <a:r>
              <a:rPr lang="fr-CA" sz="1000" dirty="0"/>
              <a:t>. </a:t>
            </a:r>
            <a:r>
              <a:rPr lang="fr-CA" sz="1000" i="1" dirty="0" err="1"/>
              <a:t>Pituitary</a:t>
            </a:r>
            <a:r>
              <a:rPr lang="fr-CA" sz="1000" dirty="0"/>
              <a:t>. 2014; 17[4]: 333-341. </a:t>
            </a:r>
            <a:r>
              <a:rPr lang="fr-CA" sz="1000" dirty="0" err="1"/>
              <a:t>doi</a:t>
            </a:r>
            <a:r>
              <a:rPr lang="fr-CA" sz="1000" dirty="0"/>
              <a:t>: 10.1007/s11102-013-0506-0; </a:t>
            </a:r>
            <a:r>
              <a:rPr lang="fr-CA" sz="1000" dirty="0">
                <a:ea typeface="Arial Unicode MS" pitchFamily="34" charset="-128"/>
                <a:cs typeface="Arial Unicode MS" pitchFamily="34" charset="-128"/>
              </a:rPr>
              <a:t>Li </a:t>
            </a:r>
            <a:r>
              <a:rPr lang="fr-CA" sz="1000" i="1" dirty="0">
                <a:ea typeface="Arial Unicode MS" pitchFamily="34" charset="-128"/>
                <a:cs typeface="Arial Unicode MS" pitchFamily="34" charset="-128"/>
              </a:rPr>
              <a:t>et al</a:t>
            </a:r>
            <a:r>
              <a:rPr lang="fr-CA" sz="1000" dirty="0">
                <a:ea typeface="Arial Unicode MS" pitchFamily="34" charset="-128"/>
                <a:cs typeface="Arial Unicode MS" pitchFamily="34" charset="-128"/>
              </a:rPr>
              <a:t>. </a:t>
            </a:r>
            <a:r>
              <a:rPr lang="fr-CA" sz="1000" i="1" dirty="0" err="1"/>
              <a:t>PLoS</a:t>
            </a:r>
            <a:r>
              <a:rPr lang="fr-CA" sz="1000" i="1" dirty="0"/>
              <a:t> ONE.</a:t>
            </a:r>
            <a:r>
              <a:rPr lang="fr-CA" sz="1000" dirty="0"/>
              <a:t> 2018; 13[1]: e0191722)</a:t>
            </a:r>
          </a:p>
          <a:p>
            <a:endParaRPr lang="en-US"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1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000" b="1" dirty="0">
                <a:ln w="0"/>
                <a:solidFill>
                  <a:srgbClr val="2A4364"/>
                </a:solidFill>
              </a:rPr>
              <a:t>Résumé des auteurs : </a:t>
            </a:r>
            <a:r>
              <a:rPr lang="fr-CA" sz="1000" dirty="0">
                <a:solidFill>
                  <a:srgbClr val="1C3A56"/>
                </a:solidFill>
              </a:rPr>
              <a:t>Comparativement à la warfarine, l’</a:t>
            </a:r>
            <a:r>
              <a:rPr lang="fr-CA" sz="1000" dirty="0" err="1">
                <a:solidFill>
                  <a:srgbClr val="1C3A56"/>
                </a:solidFill>
              </a:rPr>
              <a:t>apixaban</a:t>
            </a:r>
            <a:r>
              <a:rPr lang="fr-CA" sz="1000" dirty="0">
                <a:solidFill>
                  <a:srgbClr val="1C3A56"/>
                </a:solidFill>
              </a:rPr>
              <a:t> a été associé à des taux plus faibles d’AVC/ES, d’AVC ischémiques, d’AVC hémorragiques, d’hémorragies majeures, d’hémorragies GI et d’HIC.</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910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à la warfarine, le dabigatran a été associé à des taux plus faibles d’AVC/ES, d’AVC hémorragiques, d’hémorragies majeures et d’HIC.</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58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defTabSz="914014"/>
            <a:r>
              <a:rPr lang="fr-CA" sz="1200" b="1" dirty="0">
                <a:ln w="0"/>
                <a:solidFill>
                  <a:srgbClr val="2A4364"/>
                </a:solidFill>
              </a:rPr>
              <a:t>Résumé des auteurs :</a:t>
            </a:r>
            <a:r>
              <a:rPr lang="fr-CA" sz="1200" dirty="0"/>
              <a:t> </a:t>
            </a:r>
            <a:r>
              <a:rPr lang="fr-CA" sz="1200" dirty="0">
                <a:solidFill>
                  <a:srgbClr val="1C3A56"/>
                </a:solidFill>
              </a:rPr>
              <a:t>Comparativement à la warfarine, le </a:t>
            </a:r>
            <a:r>
              <a:rPr lang="fr-CA" sz="1200" dirty="0" err="1">
                <a:solidFill>
                  <a:srgbClr val="1C3A56"/>
                </a:solidFill>
              </a:rPr>
              <a:t>rivaroxaban</a:t>
            </a:r>
            <a:r>
              <a:rPr lang="fr-CA" sz="1200" dirty="0">
                <a:solidFill>
                  <a:srgbClr val="1C3A56"/>
                </a:solidFill>
              </a:rPr>
              <a:t> a été associé à des taux plus faibles d’AVC/ES, d’AVC ischémique, d’AVC hémorragique et d’HIC, mais a entraîné des taux plus élevés d’hémorragie majeure et d’hémorragie GI.</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07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ln w="0"/>
                <a:solidFill>
                  <a:srgbClr val="2A4364"/>
                </a:solidFill>
              </a:rPr>
              <a:t> Comparativement au dabigatran, l’</a:t>
            </a:r>
            <a:r>
              <a:rPr lang="fr-CA" sz="1200" dirty="0" err="1">
                <a:ln w="0"/>
                <a:solidFill>
                  <a:srgbClr val="2A4364"/>
                </a:solidFill>
              </a:rPr>
              <a:t>apixaban</a:t>
            </a:r>
            <a:r>
              <a:rPr lang="fr-CA" sz="1200" dirty="0">
                <a:ln w="0"/>
                <a:solidFill>
                  <a:srgbClr val="2A4364"/>
                </a:solidFill>
              </a:rPr>
              <a:t> a été associé à des taux plus faibles d’AVC/ES et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18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au </a:t>
            </a:r>
            <a:r>
              <a:rPr lang="fr-CA" sz="1200" dirty="0" err="1">
                <a:solidFill>
                  <a:srgbClr val="1C3A56"/>
                </a:solidFill>
              </a:rPr>
              <a:t>rivaroxaban</a:t>
            </a:r>
            <a:r>
              <a:rPr lang="fr-CA" sz="1200" dirty="0">
                <a:solidFill>
                  <a:srgbClr val="1C3A56"/>
                </a:solidFill>
              </a:rPr>
              <a:t>, l’</a:t>
            </a:r>
            <a:r>
              <a:rPr lang="fr-CA" sz="1200" dirty="0" err="1">
                <a:solidFill>
                  <a:srgbClr val="1C3A56"/>
                </a:solidFill>
              </a:rPr>
              <a:t>apixaban</a:t>
            </a:r>
            <a:r>
              <a:rPr lang="fr-CA" sz="1200" dirty="0">
                <a:solidFill>
                  <a:srgbClr val="1C3A56"/>
                </a:solidFill>
              </a:rPr>
              <a:t> a été associé à des taux plus faibles d’AVC/ES et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989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au </a:t>
            </a:r>
            <a:r>
              <a:rPr lang="fr-CA" sz="1200" dirty="0" err="1">
                <a:solidFill>
                  <a:srgbClr val="1C3A56"/>
                </a:solidFill>
              </a:rPr>
              <a:t>rivaroxaban</a:t>
            </a:r>
            <a:r>
              <a:rPr lang="fr-CA" sz="1200" dirty="0">
                <a:solidFill>
                  <a:srgbClr val="1C3A56"/>
                </a:solidFill>
              </a:rPr>
              <a:t>, le dabigatran a été associé à des taux semblables d’AVC/ES et à un taux inférieur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2794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b="1" dirty="0">
                <a:cs typeface="Aharoni" panose="02010803020104030203" pitchFamily="2" charset="-79"/>
              </a:rPr>
              <a:t>Création d’une cohorte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dirty="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Utilisateur de l’</a:t>
            </a:r>
            <a:r>
              <a:rPr lang="fr-CH" dirty="0" err="1"/>
              <a:t>apixaban</a:t>
            </a:r>
            <a:r>
              <a:rPr lang="fr-CH" dirty="0"/>
              <a:t>, du dabigatran, du </a:t>
            </a:r>
            <a:r>
              <a:rPr lang="fr-CH" dirty="0" err="1"/>
              <a:t>rivaroxaban</a:t>
            </a:r>
            <a:r>
              <a:rPr lang="fr-CH" dirty="0"/>
              <a:t> ou de la warfarine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Recrutement continu pendant 12 mois N= 289,246 warfarine et N=83,084 AOD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Patients atteints de FA initialement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Exclus : valvulopathie cardiaque, IRT/dialyse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u="sng"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b="1" u="sng" kern="0" dirty="0"/>
              <a:t>Échantillon final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u="sng" kern="0" dirty="0">
              <a:solidFill>
                <a:prstClr val="black">
                  <a:lumMod val="85000"/>
                  <a:lumOff val="15000"/>
                </a:prst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a:solidFill>
                  <a:prstClr val="black">
                    <a:lumMod val="85000"/>
                    <a:lumOff val="15000"/>
                  </a:prstClr>
                </a:solidFill>
              </a:rPr>
              <a:t>Dabigatran vs Warfarine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err="1">
                <a:solidFill>
                  <a:prstClr val="black">
                    <a:lumMod val="85000"/>
                    <a:lumOff val="15000"/>
                  </a:prstClr>
                </a:solidFill>
              </a:rPr>
              <a:t>Rivaroxaban</a:t>
            </a:r>
            <a:r>
              <a:rPr lang="fr-CH" kern="0" dirty="0">
                <a:solidFill>
                  <a:prstClr val="black">
                    <a:lumMod val="85000"/>
                    <a:lumOff val="15000"/>
                  </a:prstClr>
                </a:solidFill>
              </a:rPr>
              <a:t> vs Warfarine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err="1">
                <a:solidFill>
                  <a:prstClr val="black">
                    <a:lumMod val="85000"/>
                    <a:lumOff val="15000"/>
                  </a:prstClr>
                </a:solidFill>
              </a:rPr>
              <a:t>Apixaban</a:t>
            </a:r>
            <a:r>
              <a:rPr lang="fr-CH" kern="0" dirty="0">
                <a:solidFill>
                  <a:prstClr val="black">
                    <a:lumMod val="85000"/>
                    <a:lumOff val="15000"/>
                  </a:prstClr>
                </a:solidFill>
              </a:rPr>
              <a:t> vs Warfarine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solidFill>
                <a:sysClr val="window" lastClr="FFFFFF"/>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b="1" dirty="0">
                <a:solidFill>
                  <a:prstClr val="black"/>
                </a:solidFill>
              </a:rPr>
              <a:t>Appariement par score de propension pour 38 variables cliniques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solidFill>
                <a:sysClr val="window" lastClr="FFFFFF"/>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8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MC" sz="1000" dirty="0"/>
              <a:t>D’un point de vue pharmacodynamique, en ce qui concerne les AOD qui ont une courte demi-vie de 12 heures, le fait de manquer une dose d’un médicament pris une fois par jour expose le patient à une période de coagulation relativement insuffisante et à un risque d’AVC/ES</a:t>
            </a:r>
            <a:r>
              <a:rPr lang="fr-MC" sz="1000" baseline="0" dirty="0"/>
              <a:t>. Avant</a:t>
            </a:r>
            <a:r>
              <a:rPr lang="fr-MC" sz="1000" dirty="0"/>
              <a:t> que la dose suivante soit prise, 48 heures (ou quatre demi-vies) se sont potentiellement écoulées et seulement 12,5 % de l’AOD demeurent dans le système</a:t>
            </a:r>
            <a:r>
              <a:rPr lang="fr-MC" sz="1000" baseline="0" dirty="0"/>
              <a:t>.</a:t>
            </a:r>
          </a:p>
          <a:p>
            <a:pPr marL="171450" indent="-171450">
              <a:buFont typeface="Arial"/>
              <a:buChar char="•"/>
            </a:pPr>
            <a:r>
              <a:rPr lang="fr-MC" sz="1000" baseline="0" dirty="0"/>
              <a:t>Un patient devrait sauter </a:t>
            </a:r>
            <a:r>
              <a:rPr lang="fr-MC" sz="1000" u="sng" baseline="0" dirty="0"/>
              <a:t>trois doses consécutives</a:t>
            </a:r>
            <a:r>
              <a:rPr lang="fr-MC" sz="1000" baseline="0" dirty="0"/>
              <a:t> d’AOD pris deux fois par jour pour l’</a:t>
            </a:r>
            <a:r>
              <a:rPr lang="fr-MC" sz="1000" dirty="0"/>
              <a:t>exposition à un risque équivalent</a:t>
            </a:r>
            <a:r>
              <a:rPr lang="fr-MC" sz="1000" baseline="0" dirty="0"/>
              <a:t>. Le fait de recevoir une posologie </a:t>
            </a:r>
            <a:r>
              <a:rPr lang="fr-MC" sz="1000" baseline="0" dirty="0" err="1"/>
              <a:t>uniquotidienne</a:t>
            </a:r>
            <a:r>
              <a:rPr lang="fr-MC" sz="1000" baseline="0" dirty="0"/>
              <a:t> peut donc ne pas être un avantage pour un patient distrait qui</a:t>
            </a:r>
            <a:r>
              <a:rPr lang="fr-MC" sz="1000" dirty="0"/>
              <a:t> saute fréquemment des doses, car il est moins susceptible de sauter trois doses consécutives de médicament</a:t>
            </a:r>
            <a:r>
              <a:rPr lang="en-US" sz="1000" baseline="0" dirty="0"/>
              <a:t>.</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965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MC" sz="1000" dirty="0"/>
              <a:t>D’un point de vue pharmacodynamique, en ce qui concerne les AOD qui ont une courte demi-vie de 12 heures, le fait de manquer une dose d’un médicament pris une fois par jour expose le patient à une période de coagulation relativement insuffisante et à un risque d’AVC/ES</a:t>
            </a:r>
            <a:r>
              <a:rPr lang="fr-MC" sz="1000" baseline="0" dirty="0"/>
              <a:t>. Avant</a:t>
            </a:r>
            <a:r>
              <a:rPr lang="fr-MC" sz="1000" dirty="0"/>
              <a:t> que la dose suivante soit prise, 48 heures (ou quatre demi-vies) se sont potentiellement écoulées et seulement 12,5 % de l’AOD demeurent dans le système</a:t>
            </a:r>
            <a:r>
              <a:rPr lang="fr-MC" sz="1000" baseline="0" dirty="0"/>
              <a:t>.</a:t>
            </a:r>
          </a:p>
          <a:p>
            <a:pPr marL="171450" indent="-171450">
              <a:buFont typeface="Arial"/>
              <a:buChar char="•"/>
            </a:pPr>
            <a:r>
              <a:rPr lang="fr-MC" sz="1000" baseline="0" dirty="0"/>
              <a:t>Un patient devrait sauter </a:t>
            </a:r>
            <a:r>
              <a:rPr lang="fr-MC" sz="1000" u="sng" baseline="0" dirty="0"/>
              <a:t>trois doses consécutives</a:t>
            </a:r>
            <a:r>
              <a:rPr lang="fr-MC" sz="1000" baseline="0" dirty="0"/>
              <a:t> d’AOD pris deux fois par jour pour l’</a:t>
            </a:r>
            <a:r>
              <a:rPr lang="fr-MC" sz="1000" dirty="0"/>
              <a:t>exposition à un risque équivalent</a:t>
            </a:r>
            <a:r>
              <a:rPr lang="fr-MC" sz="1000" baseline="0" dirty="0"/>
              <a:t>. Le fait de recevoir une posologie </a:t>
            </a:r>
            <a:r>
              <a:rPr lang="fr-MC" sz="1000" baseline="0" dirty="0" err="1"/>
              <a:t>uniquotidienne</a:t>
            </a:r>
            <a:r>
              <a:rPr lang="fr-MC" sz="1000" baseline="0" dirty="0"/>
              <a:t> peut donc ne pas être un avantage pour un patient distrait qui</a:t>
            </a:r>
            <a:r>
              <a:rPr lang="fr-MC" sz="1000" dirty="0"/>
              <a:t> saute fréquemment des doses, car il est moins susceptible de sauter trois doses consécutives de médicament</a:t>
            </a:r>
            <a:r>
              <a:rPr lang="en-US" sz="1000" baseline="0" dirty="0"/>
              <a:t>.</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416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00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sz="1000" dirty="0"/>
              <a:t>Méthodes :  Les auteurs ont analysé la fréquence de l’arrêt des traitements dans des études de phase 3 du traitement anticoagulant dans la fibrillation auriculaire non valvulaire dans une méta-analyse </a:t>
            </a:r>
            <a:r>
              <a:rPr lang="fr-CA" sz="1000" dirty="0" err="1"/>
              <a:t>fréquentiste</a:t>
            </a:r>
            <a:r>
              <a:rPr lang="fr-CA" sz="1000" dirty="0"/>
              <a:t> à effets aléatoires et dans une comparaison bayésienne en réseau de plusieurs traitements.</a:t>
            </a:r>
          </a:p>
          <a:p>
            <a:endParaRPr lang="fr-CA" sz="1000" dirty="0"/>
          </a:p>
          <a:p>
            <a:r>
              <a:rPr lang="fr-CA" sz="1000" dirty="0"/>
              <a:t>Résultats : La fréquence de l’arrêt des traitements est hétérogène et extrêmement irrégulière. La fréquence de l’arrêt du traitement était la plus élevée avec le dabigatran , suivi du </a:t>
            </a:r>
            <a:r>
              <a:rPr lang="fr-CA" sz="1000" dirty="0" err="1"/>
              <a:t>rivaroxaban</a:t>
            </a:r>
            <a:r>
              <a:rPr lang="fr-CA" sz="1000" dirty="0"/>
              <a:t>, de la warfarine, de l’</a:t>
            </a:r>
            <a:r>
              <a:rPr lang="fr-CA" sz="1000" dirty="0" err="1"/>
              <a:t>édoxaban</a:t>
            </a:r>
            <a:r>
              <a:rPr lang="fr-CA" sz="1000" dirty="0"/>
              <a:t> et de l’</a:t>
            </a:r>
            <a:r>
              <a:rPr lang="fr-CA" sz="1000" dirty="0" err="1"/>
              <a:t>apixaban</a:t>
            </a:r>
            <a:r>
              <a:rPr lang="fr-CA" sz="1000" dirty="0"/>
              <a:t>. </a:t>
            </a:r>
          </a:p>
          <a:p>
            <a:endParaRPr lang="fr-CA" sz="1000" dirty="0"/>
          </a:p>
          <a:p>
            <a:r>
              <a:rPr lang="fr-CA" sz="1000" dirty="0"/>
              <a:t>Le traitement par le </a:t>
            </a:r>
            <a:r>
              <a:rPr lang="fr-CA" sz="1000" dirty="0" err="1"/>
              <a:t>rivaroxaban</a:t>
            </a:r>
            <a:r>
              <a:rPr lang="fr-CA" sz="1000" dirty="0"/>
              <a:t> est moins souvent arrêté comparativement aux deux doses de dabigatran. (OR 0,80; IC à 95% : 0,71–0,91 versus 150 mg </a:t>
            </a:r>
            <a:r>
              <a:rPr lang="fr-CA" sz="1000" dirty="0" err="1"/>
              <a:t>b.i.d</a:t>
            </a:r>
            <a:r>
              <a:rPr lang="fr-CA" sz="1000" dirty="0"/>
              <a:t>., et OR : 0,77; IC à 95% : 0,68–0,87 versus 110 mg </a:t>
            </a:r>
            <a:r>
              <a:rPr lang="fr-CA" sz="1000" dirty="0" err="1"/>
              <a:t>b.i.d</a:t>
            </a:r>
            <a:r>
              <a:rPr lang="fr-CA" sz="1000" dirty="0"/>
              <a:t>.).</a:t>
            </a:r>
          </a:p>
          <a:p>
            <a:endParaRPr lang="fr-CA" sz="1000" dirty="0"/>
          </a:p>
          <a:p>
            <a:r>
              <a:rPr lang="fr-CA" sz="1000" dirty="0"/>
              <a:t>Conclusion :</a:t>
            </a:r>
          </a:p>
          <a:p>
            <a:r>
              <a:rPr lang="fr-CA" sz="1000" dirty="0"/>
              <a:t>Il existe des différences importantes dans l’observance thérapeutique pour les différents protocoles de traitement par des anticoagulants. Les taux d’arrêt observés dans les études cliniques pourraient permettre de prédire la persistance du patient dans la vraie vie.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751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64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899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7</a:t>
            </a:fld>
            <a:endParaRPr lang="en-US"/>
          </a:p>
        </p:txBody>
      </p:sp>
    </p:spTree>
    <p:extLst>
      <p:ext uri="{BB962C8B-B14F-4D97-AF65-F5344CB8AC3E}">
        <p14:creationId xmlns:p14="http://schemas.microsoft.com/office/powerpoint/2010/main" val="348949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Notes du </a:t>
            </a:r>
            <a:r>
              <a:rPr lang="en-US" sz="3600" b="1" dirty="0" err="1"/>
              <a:t>conférencier</a:t>
            </a:r>
            <a:r>
              <a:rPr lang="en-US" sz="3600" b="1" dirty="0"/>
              <a:t> :</a:t>
            </a:r>
          </a:p>
          <a:p>
            <a:endParaRPr lang="en-US" sz="3600" b="1" dirty="0"/>
          </a:p>
          <a:p>
            <a:pPr marL="181229" indent="-181229">
              <a:spcBef>
                <a:spcPct val="0"/>
              </a:spcBef>
              <a:buFont typeface="Arial"/>
              <a:buChar char="•"/>
            </a:pPr>
            <a:r>
              <a:rPr lang="fr-CA" altLang="en-US" sz="3600" dirty="0">
                <a:ea typeface="ＭＳ Ｐゴシック"/>
                <a:cs typeface="ＭＳ Ｐゴシック"/>
              </a:rPr>
              <a:t>Cette diapositive est nouvelle et importante et est issue de la mise à jour 2018 (la case à droite provient de la mise à jour 2016</a:t>
            </a:r>
            <a:r>
              <a:rPr lang="fr-CA" altLang="en-US" sz="3600" baseline="0" noProof="0" dirty="0">
                <a:ea typeface="ＭＳ Ｐゴシック"/>
                <a:cs typeface="ＭＳ Ｐゴシック"/>
              </a:rPr>
              <a:t>) des lignes directrices canadiennes sur la FA.</a:t>
            </a:r>
          </a:p>
          <a:p>
            <a:pPr marL="181229" indent="-181229">
              <a:spcBef>
                <a:spcPct val="0"/>
              </a:spcBef>
              <a:buFont typeface="Arial"/>
              <a:buChar char="•"/>
            </a:pPr>
            <a:r>
              <a:rPr lang="fr-CA" altLang="en-US" sz="3600" baseline="0" noProof="0" dirty="0">
                <a:ea typeface="ＭＳ Ｐゴシック"/>
                <a:cs typeface="ＭＳ Ｐゴシック"/>
              </a:rPr>
              <a:t>Deux points clés à souligner : le signe (*) indique qu’un AOD devrait être choisi de préférence à un AVK pour l’anticoagulation. La </a:t>
            </a:r>
            <a:r>
              <a:rPr lang="fr-CA" altLang="en-US" sz="3600" dirty="0">
                <a:ea typeface="ＭＳ Ｐゴシック"/>
                <a:cs typeface="ＭＳ Ｐゴシック"/>
              </a:rPr>
              <a:t>zone</a:t>
            </a:r>
            <a:r>
              <a:rPr lang="fr-CA" altLang="en-US" sz="3600" noProof="0" dirty="0">
                <a:ea typeface="ＭＳ Ｐゴシック"/>
                <a:cs typeface="ＭＳ Ｐゴシック"/>
              </a:rPr>
              <a:t> ombrée à droite souligne que tous les efforts doivent être faits pour choisir la posologie d’AOD appropriée sur la base de l’âge, de la taille et de la fonction rénale ainsi que pour minimiser le risque hémorragique en remédiant à tous</a:t>
            </a:r>
            <a:r>
              <a:rPr lang="fr-CA" altLang="en-US" sz="3600" baseline="0" noProof="0" dirty="0">
                <a:ea typeface="ＭＳ Ｐゴシック"/>
                <a:cs typeface="ＭＳ Ｐゴシック"/>
              </a:rPr>
              <a:t> les facteurs de risque hémorragique</a:t>
            </a:r>
            <a:r>
              <a:rPr lang="fr-CA" altLang="en-US" sz="3600" noProof="0" dirty="0">
                <a:ea typeface="ＭＳ Ｐゴシック"/>
                <a:cs typeface="ＭＳ Ｐゴシック"/>
              </a:rPr>
              <a:t> modifiables présents</a:t>
            </a:r>
            <a:r>
              <a:rPr lang="fr-CA" altLang="en-US" sz="3600" baseline="0" dirty="0">
                <a:ea typeface="ＭＳ Ｐゴシック"/>
                <a:cs typeface="ＭＳ Ｐゴシック"/>
              </a:rPr>
              <a:t>.</a:t>
            </a:r>
          </a:p>
          <a:p>
            <a:pPr marL="181229" indent="-181229">
              <a:spcBef>
                <a:spcPct val="0"/>
              </a:spcBef>
              <a:buFont typeface="Arial"/>
              <a:buChar char="•"/>
            </a:pPr>
            <a:r>
              <a:rPr lang="fr-CA" altLang="en-US" sz="3600" i="1" dirty="0">
                <a:ea typeface="ＭＳ Ｐゴシック"/>
                <a:cs typeface="ＭＳ Ｐゴシック"/>
              </a:rPr>
              <a:t>Il n’est plus nécessaire de calculer le score HASBLED d’un patient étant donné qu’il n’a pas d’impact sur le traitement</a:t>
            </a:r>
            <a:r>
              <a:rPr lang="fr-CA" altLang="en-US" sz="3600" i="1" baseline="0" noProof="0" dirty="0">
                <a:ea typeface="ＭＳ Ｐゴシック"/>
                <a:cs typeface="ＭＳ Ｐゴシック"/>
              </a:rPr>
              <a:t> (la plupart des patients sont</a:t>
            </a:r>
            <a:r>
              <a:rPr lang="fr-CA" altLang="en-US" sz="3600" i="1" noProof="0" dirty="0">
                <a:ea typeface="ＭＳ Ｐゴシック"/>
                <a:cs typeface="ＭＳ Ｐゴシック"/>
              </a:rPr>
              <a:t> sous anticoagulants s’ils présentent un risque accru</a:t>
            </a:r>
            <a:r>
              <a:rPr lang="fr-CA" altLang="en-US" sz="3600" i="1" baseline="0" noProof="0" dirty="0">
                <a:ea typeface="ＭＳ Ｐゴシック"/>
                <a:cs typeface="ＭＳ Ｐゴシック"/>
              </a:rPr>
              <a:t>.)</a:t>
            </a:r>
          </a:p>
          <a:p>
            <a:pPr marL="181229" indent="-181229">
              <a:spcBef>
                <a:spcPct val="0"/>
              </a:spcBef>
              <a:buFont typeface="Arial"/>
              <a:buChar char="•"/>
            </a:pPr>
            <a:r>
              <a:rPr lang="fr-CA" altLang="en-US" sz="3600" i="1" baseline="0" noProof="0" dirty="0">
                <a:ea typeface="ＭＳ Ｐゴシック"/>
                <a:cs typeface="ＭＳ Ｐゴシック"/>
              </a:rPr>
              <a:t>Le Canada </a:t>
            </a:r>
            <a:r>
              <a:rPr lang="fr-CA" altLang="en-US" sz="3600" i="1" dirty="0">
                <a:ea typeface="ＭＳ Ｐゴシック"/>
                <a:cs typeface="ＭＳ Ｐゴシック"/>
              </a:rPr>
              <a:t>n’a pas adopté le système d’évaluation </a:t>
            </a:r>
            <a:r>
              <a:rPr lang="fr-CA" altLang="en-US" sz="3600" i="1" baseline="0" noProof="0" dirty="0">
                <a:ea typeface="ＭＳ Ｐゴシック"/>
                <a:cs typeface="ＭＳ Ｐゴシック"/>
              </a:rPr>
              <a:t>CHADSVASC pour déterminer l’admissibilité</a:t>
            </a:r>
            <a:r>
              <a:rPr lang="fr-CA" altLang="en-US" sz="3600" i="1" noProof="0" dirty="0">
                <a:ea typeface="ＭＳ Ｐゴシック"/>
                <a:cs typeface="ＭＳ Ｐゴシック"/>
              </a:rPr>
              <a:t> à l’anticoagulation dans la FA</a:t>
            </a:r>
            <a:r>
              <a:rPr lang="fr-CA" altLang="en-US" sz="3600" i="1" baseline="0" noProof="0" dirty="0">
                <a:ea typeface="ＭＳ Ｐゴシック"/>
                <a:cs typeface="ＭＳ Ｐゴシック"/>
              </a:rPr>
              <a:t>.  Le seuil annuel de risque d’AVC embolique est établi</a:t>
            </a:r>
            <a:r>
              <a:rPr lang="fr-CA" altLang="en-US" sz="3600" i="1" noProof="0" dirty="0">
                <a:ea typeface="ＭＳ Ｐゴシック"/>
                <a:cs typeface="ＭＳ Ｐゴシック"/>
              </a:rPr>
              <a:t> à 1,5 </a:t>
            </a:r>
            <a:r>
              <a:rPr lang="fr-CA" altLang="en-US" sz="3600" i="1" baseline="0" noProof="0" dirty="0">
                <a:ea typeface="ＭＳ Ｐゴシック"/>
                <a:cs typeface="ＭＳ Ｐゴシック"/>
              </a:rPr>
              <a:t>% et  on pense qu’un patient atteint de maladie vasculaire </a:t>
            </a:r>
            <a:r>
              <a:rPr lang="fr-CA" altLang="en-US" sz="3600" i="1" dirty="0">
                <a:ea typeface="ＭＳ Ｐゴシック"/>
                <a:cs typeface="ＭＳ Ｐゴシック"/>
              </a:rPr>
              <a:t>âgé de 64 ans ou moins et ayant un score  C</a:t>
            </a:r>
            <a:r>
              <a:rPr lang="fr-CA" altLang="en-US" sz="3600" i="1" baseline="0" noProof="0" dirty="0">
                <a:ea typeface="ＭＳ Ｐゴシック"/>
                <a:cs typeface="ＭＳ Ｐゴシック"/>
              </a:rPr>
              <a:t>HADS2 = 0 présente</a:t>
            </a:r>
            <a:r>
              <a:rPr lang="fr-CA" altLang="en-US" sz="3600" i="1" noProof="0" dirty="0">
                <a:ea typeface="ＭＳ Ｐゴシック"/>
                <a:cs typeface="ＭＳ Ｐゴシック"/>
              </a:rPr>
              <a:t> un risque annuel d’AVC inférieur à</a:t>
            </a:r>
            <a:r>
              <a:rPr lang="fr-CA" altLang="en-US" sz="3600" i="1" baseline="0" noProof="0" dirty="0">
                <a:ea typeface="ＭＳ Ｐゴシック"/>
                <a:cs typeface="ＭＳ Ｐゴシック"/>
              </a:rPr>
              <a:t> 1,5% sur la base de l’interprétation des grandes</a:t>
            </a:r>
            <a:r>
              <a:rPr lang="fr-CA" altLang="en-US" sz="3600" i="1" noProof="0" dirty="0">
                <a:ea typeface="ＭＳ Ｐゴシック"/>
                <a:cs typeface="ＭＳ Ｐゴシック"/>
              </a:rPr>
              <a:t> séries de données disponibles actuellement</a:t>
            </a:r>
            <a:r>
              <a:rPr lang="fr-CA" altLang="en-US" sz="3600" i="1" baseline="0" noProof="0" dirty="0">
                <a:ea typeface="ＭＳ Ｐゴシック"/>
                <a:cs typeface="ＭＳ Ｐゴシック"/>
              </a:rPr>
              <a:t>.  </a:t>
            </a:r>
            <a:endParaRPr lang="fr-CA" altLang="en-US" sz="3600" i="1" noProof="0" dirty="0">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355517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114857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88383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3498014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2543041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65426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2/14/2020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400218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2/14/2020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319922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2/14/2020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123384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208913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89676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2/14/2020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‹N°›</a:t>
            </a:fld>
            <a:endParaRPr lang="en-US"/>
          </a:p>
        </p:txBody>
      </p:sp>
    </p:spTree>
    <p:extLst>
      <p:ext uri="{BB962C8B-B14F-4D97-AF65-F5344CB8AC3E}">
        <p14:creationId xmlns:p14="http://schemas.microsoft.com/office/powerpoint/2010/main" val="2198957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9.png"/><Relationship Id="rId7"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3.wdp"/><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image" Target="../media/image2.png"/><Relationship Id="rId4" Type="http://schemas.microsoft.com/office/2007/relationships/hdphoto" Target="../media/hdphoto3.wdp"/><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6.gif"/><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3.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30.xml"/><Relationship Id="rId5" Type="http://schemas.openxmlformats.org/officeDocument/2006/relationships/tags" Target="../tags/tag5.xml"/><Relationship Id="rId15" Type="http://schemas.openxmlformats.org/officeDocument/2006/relationships/image" Target="../media/image18.jpeg"/><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6.xml"/><Relationship Id="rId7" Type="http://schemas.openxmlformats.org/officeDocument/2006/relationships/notesSlide" Target="../notesSlides/notesSlide3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2.xml"/><Relationship Id="rId11" Type="http://schemas.openxmlformats.org/officeDocument/2006/relationships/image" Target="../media/image23.png"/><Relationship Id="rId5" Type="http://schemas.openxmlformats.org/officeDocument/2006/relationships/tags" Target="../tags/tag18.xml"/><Relationship Id="rId10" Type="http://schemas.openxmlformats.org/officeDocument/2006/relationships/image" Target="../media/image2.png"/><Relationship Id="rId4" Type="http://schemas.openxmlformats.org/officeDocument/2006/relationships/tags" Target="../tags/tag17.xml"/><Relationship Id="rId9"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4.jpg"/><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8.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9.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gi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descr="1st-p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ZoneTexte 3"/>
          <p:cNvSpPr txBox="1"/>
          <p:nvPr/>
        </p:nvSpPr>
        <p:spPr>
          <a:xfrm>
            <a:off x="1042706" y="2147947"/>
            <a:ext cx="7058588" cy="2062103"/>
          </a:xfrm>
          <a:prstGeom prst="rect">
            <a:avLst/>
          </a:prstGeom>
          <a:noFill/>
        </p:spPr>
        <p:txBody>
          <a:bodyPr wrap="square" rtlCol="0">
            <a:spAutoFit/>
          </a:bodyPr>
          <a:lstStyle/>
          <a:p>
            <a:pPr algn="ctr"/>
            <a:r>
              <a:rPr lang="fr-FR" sz="4400" b="1" dirty="0">
                <a:solidFill>
                  <a:schemeClr val="bg1"/>
                </a:solidFill>
                <a:latin typeface="Arial Narrow" pitchFamily="34" charset="0"/>
                <a:ea typeface="Lato" panose="020F0502020204030203" pitchFamily="34" charset="0"/>
                <a:cs typeface="Lato" panose="020F0502020204030203" pitchFamily="34" charset="0"/>
              </a:rPr>
              <a:t>Enjeux Cliniques : </a:t>
            </a:r>
            <a:r>
              <a:rPr lang="fr-FR" sz="2800" b="1" dirty="0">
                <a:solidFill>
                  <a:schemeClr val="bg1"/>
                </a:solidFill>
                <a:latin typeface="Arial Narrow" pitchFamily="34" charset="0"/>
              </a:rPr>
              <a:t/>
            </a:r>
            <a:br>
              <a:rPr lang="fr-FR" sz="2800" b="1" dirty="0">
                <a:solidFill>
                  <a:schemeClr val="bg1"/>
                </a:solidFill>
                <a:latin typeface="Arial Narrow" pitchFamily="34" charset="0"/>
              </a:rPr>
            </a:br>
            <a:r>
              <a:rPr lang="fr-FR" sz="2800" b="1" dirty="0">
                <a:solidFill>
                  <a:schemeClr val="bg1"/>
                </a:solidFill>
                <a:latin typeface="Arial Narrow" pitchFamily="34" charset="0"/>
                <a:cs typeface="Aharoni" panose="02010803020104030203" pitchFamily="2" charset="-79"/>
              </a:rPr>
              <a:t>Stratégies pratiques pour la prise en charge </a:t>
            </a:r>
          </a:p>
          <a:p>
            <a:pPr algn="ctr"/>
            <a:r>
              <a:rPr lang="fr-FR" sz="2800" b="1" dirty="0">
                <a:solidFill>
                  <a:schemeClr val="bg1"/>
                </a:solidFill>
                <a:latin typeface="Arial Narrow" pitchFamily="34" charset="0"/>
                <a:cs typeface="Aharoni" panose="02010803020104030203" pitchFamily="2" charset="-79"/>
              </a:rPr>
              <a:t>de la FA dans le monde réel </a:t>
            </a:r>
          </a:p>
          <a:p>
            <a:endParaRPr lang="fr-FR" sz="2800" dirty="0">
              <a:solidFill>
                <a:schemeClr val="bg1"/>
              </a:solidFill>
              <a:latin typeface="Arial Narrow" pitchFamily="34" charset="0"/>
            </a:endParaRPr>
          </a:p>
        </p:txBody>
      </p:sp>
      <p:pic>
        <p:nvPicPr>
          <p:cNvPr id="7" name="4E92DA43-5712-40E9-AFDC-2C1062C78C6F" descr="7646DFF2-B812-4635-AA57-5171E34E5A45@chrc">
            <a:extLst>
              <a:ext uri="{FF2B5EF4-FFF2-40B4-BE49-F238E27FC236}">
                <a16:creationId xmlns:a16="http://schemas.microsoft.com/office/drawing/2014/main" id="{D5BAC114-308B-404D-B7F7-B1272E82E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4" y="213603"/>
            <a:ext cx="2149652" cy="122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5199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7960"/>
            <a:ext cx="6166956" cy="954107"/>
          </a:xfrm>
          <a:prstGeom prst="rect">
            <a:avLst/>
          </a:prstGeom>
          <a:noFill/>
        </p:spPr>
        <p:txBody>
          <a:bodyPr wrap="square">
            <a:spAutoFit/>
          </a:bodyPr>
          <a:lstStyle/>
          <a:p>
            <a:pPr lvl="0">
              <a:defRPr/>
            </a:pPr>
            <a:r>
              <a:rPr lang="fr-FR" sz="2800" b="1" dirty="0">
                <a:solidFill>
                  <a:srgbClr val="1B1A5A"/>
                </a:solidFill>
                <a:latin typeface="Arial Narrow" panose="020B0606020202030204" pitchFamily="34" charset="0"/>
                <a:cs typeface="Aharoni" panose="02010803020104030203" pitchFamily="2" charset="-79"/>
              </a:rPr>
              <a:t>Définition opérationnelle de la FA                        non valvulaire</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8" name="Rectangle 17">
            <a:extLst>
              <a:ext uri="{FF2B5EF4-FFF2-40B4-BE49-F238E27FC236}">
                <a16:creationId xmlns:a16="http://schemas.microsoft.com/office/drawing/2014/main" id="{EFB4E5F0-48FA-45A3-9A50-6467FF363D5C}"/>
              </a:ext>
            </a:extLst>
          </p:cNvPr>
          <p:cNvSpPr/>
          <p:nvPr/>
        </p:nvSpPr>
        <p:spPr>
          <a:xfrm>
            <a:off x="134547" y="1628213"/>
            <a:ext cx="8847527" cy="4226904"/>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624983"/>
            <a:ext cx="182880" cy="4224528"/>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621692"/>
            <a:ext cx="182880" cy="4224528"/>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32466A72-A7C3-413E-A356-4CA1B824B658}"/>
              </a:ext>
            </a:extLst>
          </p:cNvPr>
          <p:cNvSpPr txBox="1"/>
          <p:nvPr/>
        </p:nvSpPr>
        <p:spPr>
          <a:xfrm>
            <a:off x="522836" y="1687330"/>
            <a:ext cx="8276357" cy="461665"/>
          </a:xfrm>
          <a:prstGeom prst="rect">
            <a:avLst/>
          </a:prstGeom>
          <a:noFill/>
          <a:ln>
            <a:noFill/>
          </a:ln>
        </p:spPr>
        <p:txBody>
          <a:bodyPr wrap="square" rtlCol="0">
            <a:spAutoFit/>
          </a:bodyPr>
          <a:lstStyle/>
          <a:p>
            <a:r>
              <a:rPr lang="en-CA" sz="2400" b="1" dirty="0">
                <a:solidFill>
                  <a:srgbClr val="183059"/>
                </a:solidFill>
                <a:latin typeface="Arial Narrow" panose="020B0606020202030204" pitchFamily="34" charset="0"/>
                <a:cs typeface="Aharoni" panose="02010803020104030203" pitchFamily="2" charset="-79"/>
              </a:rPr>
              <a:t>La </a:t>
            </a:r>
            <a:r>
              <a:rPr lang="fr-MC" sz="2400" b="1" dirty="0">
                <a:solidFill>
                  <a:srgbClr val="183059"/>
                </a:solidFill>
                <a:latin typeface="Arial Narrow" panose="020B0606020202030204" pitchFamily="34" charset="0"/>
                <a:cs typeface="Aharoni" panose="02010803020104030203" pitchFamily="2" charset="-79"/>
              </a:rPr>
              <a:t>FA « valvulaire » inclut :</a:t>
            </a:r>
          </a:p>
        </p:txBody>
      </p:sp>
      <p:sp>
        <p:nvSpPr>
          <p:cNvPr id="28" name="Rectangle 27">
            <a:extLst>
              <a:ext uri="{FF2B5EF4-FFF2-40B4-BE49-F238E27FC236}">
                <a16:creationId xmlns:a16="http://schemas.microsoft.com/office/drawing/2014/main" id="{29F13134-33DB-401C-B95B-7FD25B19263B}"/>
              </a:ext>
            </a:extLst>
          </p:cNvPr>
          <p:cNvSpPr/>
          <p:nvPr/>
        </p:nvSpPr>
        <p:spPr>
          <a:xfrm flipH="1">
            <a:off x="522835" y="2259970"/>
            <a:ext cx="7683194" cy="707886"/>
          </a:xfrm>
          <a:prstGeom prst="rect">
            <a:avLst/>
          </a:prstGeom>
        </p:spPr>
        <p:txBody>
          <a:bodyPr wrap="square">
            <a:spAutoFit/>
          </a:bodyPr>
          <a:lstStyle/>
          <a:p>
            <a:pPr marL="742950" lvl="1" indent="-285750">
              <a:buFont typeface="Lato" panose="020F0502020204030203" pitchFamily="34" charset="0"/>
              <a:buChar char="−"/>
            </a:pPr>
            <a:r>
              <a:rPr lang="fr-FR"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Valve cardiaque mécanique </a:t>
            </a:r>
          </a:p>
          <a:p>
            <a:pPr marL="742950" lvl="1" indent="-285750">
              <a:buFont typeface="Lato" panose="020F0502020204030203" pitchFamily="34" charset="0"/>
              <a:buChar char="−"/>
            </a:pPr>
            <a:r>
              <a:rPr lang="fr-FR"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Sténose de la valve mitrale (SM) rhumatismale modérée ou sévère *</a:t>
            </a:r>
          </a:p>
        </p:txBody>
      </p:sp>
      <p:sp>
        <p:nvSpPr>
          <p:cNvPr id="30" name="TextBox 29">
            <a:extLst>
              <a:ext uri="{FF2B5EF4-FFF2-40B4-BE49-F238E27FC236}">
                <a16:creationId xmlns:a16="http://schemas.microsoft.com/office/drawing/2014/main" id="{14FA6503-EB99-4ED7-BB0E-0F75F46A3BD1}"/>
              </a:ext>
            </a:extLst>
          </p:cNvPr>
          <p:cNvSpPr txBox="1"/>
          <p:nvPr/>
        </p:nvSpPr>
        <p:spPr>
          <a:xfrm>
            <a:off x="586510" y="3421200"/>
            <a:ext cx="8074164" cy="461665"/>
          </a:xfrm>
          <a:prstGeom prst="rect">
            <a:avLst/>
          </a:prstGeom>
          <a:noFill/>
          <a:ln>
            <a:noFill/>
          </a:ln>
        </p:spPr>
        <p:txBody>
          <a:bodyPr wrap="square" rtlCol="0">
            <a:spAutoFit/>
          </a:bodyPr>
          <a:lstStyle/>
          <a:p>
            <a:r>
              <a:rPr lang="fr-CA" sz="2400" b="1" dirty="0">
                <a:solidFill>
                  <a:srgbClr val="183059"/>
                </a:solidFill>
                <a:latin typeface="Arial Narrow" panose="020B0606020202030204" pitchFamily="34" charset="0"/>
                <a:cs typeface="Aharoni" panose="02010803020104030203" pitchFamily="2" charset="-79"/>
              </a:rPr>
              <a:t>La FANV (AF « non valvulaire ») inclut donc </a:t>
            </a:r>
            <a:r>
              <a:rPr lang="en-CA" sz="2400" b="1" dirty="0">
                <a:solidFill>
                  <a:srgbClr val="183059"/>
                </a:solidFill>
                <a:latin typeface="Arial Narrow" panose="020B0606020202030204" pitchFamily="34" charset="0"/>
                <a:cs typeface="Aharoni" panose="02010803020104030203" pitchFamily="2" charset="-79"/>
              </a:rPr>
              <a:t>:</a:t>
            </a:r>
          </a:p>
        </p:txBody>
      </p:sp>
      <p:sp>
        <p:nvSpPr>
          <p:cNvPr id="31" name="Rectangle 30">
            <a:extLst>
              <a:ext uri="{FF2B5EF4-FFF2-40B4-BE49-F238E27FC236}">
                <a16:creationId xmlns:a16="http://schemas.microsoft.com/office/drawing/2014/main" id="{536ABE2E-9C40-41EA-B8FF-E96A771CE83A}"/>
              </a:ext>
            </a:extLst>
          </p:cNvPr>
          <p:cNvSpPr/>
          <p:nvPr/>
        </p:nvSpPr>
        <p:spPr>
          <a:xfrm flipH="1">
            <a:off x="586510" y="4020459"/>
            <a:ext cx="7447782" cy="1631216"/>
          </a:xfrm>
          <a:prstGeom prst="rect">
            <a:avLst/>
          </a:prstGeom>
        </p:spPr>
        <p:txBody>
          <a:bodyPr wrap="square">
            <a:spAutoFit/>
          </a:bodyPr>
          <a:lstStyle/>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Régurgitation mitrale (RM)</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Sténose aortique (SA)</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Insuffisance aortique (IA)</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Implantation antérieure (3-6 mois) de </a:t>
            </a:r>
            <a:r>
              <a:rPr lang="fr-CA" sz="2000" b="1" dirty="0" err="1">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bioprothèses</a:t>
            </a: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 valvulaires</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Chirurgie antérieure (3-6 mois) de réparation valvulaire</a:t>
            </a:r>
          </a:p>
        </p:txBody>
      </p:sp>
      <p:sp>
        <p:nvSpPr>
          <p:cNvPr id="33" name="TextBox 32">
            <a:extLst>
              <a:ext uri="{FF2B5EF4-FFF2-40B4-BE49-F238E27FC236}">
                <a16:creationId xmlns:a16="http://schemas.microsoft.com/office/drawing/2014/main" id="{07387379-9711-4886-BC77-A8D10E6BC171}"/>
              </a:ext>
            </a:extLst>
          </p:cNvPr>
          <p:cNvSpPr txBox="1"/>
          <p:nvPr/>
        </p:nvSpPr>
        <p:spPr>
          <a:xfrm>
            <a:off x="289673" y="5936569"/>
            <a:ext cx="8036220" cy="461665"/>
          </a:xfrm>
          <a:prstGeom prst="rect">
            <a:avLst/>
          </a:prstGeom>
          <a:noFill/>
        </p:spPr>
        <p:txBody>
          <a:bodyPr wrap="square" rtlCol="0">
            <a:spAutoFit/>
          </a:bodyPr>
          <a:lstStyle/>
          <a:p>
            <a:r>
              <a:rPr lang="en-US" sz="1200" dirty="0">
                <a:solidFill>
                  <a:prstClr val="black"/>
                </a:solidFill>
                <a:latin typeface="Arial Narrow" panose="020B0606020202030204" pitchFamily="34" charset="0"/>
                <a:ea typeface="Lato" panose="020F0502020204030203" pitchFamily="34" charset="0"/>
                <a:cs typeface="Lato" panose="020F0502020204030203" pitchFamily="34" charset="0"/>
              </a:rPr>
              <a:t>* </a:t>
            </a:r>
            <a:r>
              <a:rPr lang="fr-BE" sz="1200" dirty="0">
                <a:solidFill>
                  <a:prstClr val="black"/>
                </a:solidFill>
                <a:latin typeface="Arial Narrow" pitchFamily="34" charset="0"/>
                <a:ea typeface="Lato" panose="020F0502020204030203" pitchFamily="34" charset="0"/>
                <a:cs typeface="Lato" panose="020F0502020204030203" pitchFamily="34" charset="0"/>
              </a:rPr>
              <a:t>Il n’a pas été établi clairement que les patients ne présentant qu’une SM légère ou ayant subi une commissurotomie mitrale doivent être considérés comme étant atteints d’une FA « valvulaire »</a:t>
            </a:r>
            <a:endParaRPr lang="en-US" sz="1200"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pic>
        <p:nvPicPr>
          <p:cNvPr id="37" name="4E92DA43-5712-40E9-AFDC-2C1062C78C6F" descr="7646DFF2-B812-4635-AA57-5171E34E5A45@chrc">
            <a:extLst>
              <a:ext uri="{FF2B5EF4-FFF2-40B4-BE49-F238E27FC236}">
                <a16:creationId xmlns:a16="http://schemas.microsoft.com/office/drawing/2014/main" id="{5EDBA7B3-AF5C-4045-BF9D-9B461F0CE8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700" y="150887"/>
            <a:ext cx="1716487" cy="97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0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631216"/>
          </a:xfrm>
          <a:prstGeom prst="rect">
            <a:avLst/>
          </a:prstGeom>
          <a:noFill/>
        </p:spPr>
        <p:txBody>
          <a:bodyPr wrap="square">
            <a:spAutoFit/>
          </a:bodyPr>
          <a:lstStyle/>
          <a:p>
            <a:pPr>
              <a:defRPr/>
            </a:pPr>
            <a:r>
              <a:rPr lang="fr-CH" altLang="zh-CN" sz="3200" b="1" kern="0" dirty="0">
                <a:solidFill>
                  <a:srgbClr val="1B1A5A"/>
                </a:solidFill>
                <a:latin typeface="Arial Narrow" pitchFamily="34" charset="0"/>
                <a:ea typeface="Lato" panose="020F0502020204030203" pitchFamily="34" charset="0"/>
                <a:cs typeface="Lato" panose="020F0502020204030203" pitchFamily="34" charset="0"/>
              </a:rPr>
              <a:t>ERC utilisant des AOD vs la warfarine</a:t>
            </a:r>
            <a:r>
              <a:rPr lang="fr-CH" altLang="zh-CN" sz="3200" b="1" kern="0" dirty="0">
                <a:solidFill>
                  <a:schemeClr val="tx2">
                    <a:lumMod val="50000"/>
                  </a:schemeClr>
                </a:solidFill>
                <a:latin typeface="Arial Narrow" pitchFamily="34" charset="0"/>
                <a:ea typeface="Lato" panose="020F0502020204030203" pitchFamily="34" charset="0"/>
                <a:cs typeface="Lato" panose="020F0502020204030203" pitchFamily="34" charset="0"/>
              </a:rPr>
              <a:t/>
            </a:r>
            <a:br>
              <a:rPr lang="fr-CH" altLang="zh-CN" sz="3200" b="1" kern="0" dirty="0">
                <a:solidFill>
                  <a:schemeClr val="tx2">
                    <a:lumMod val="50000"/>
                  </a:schemeClr>
                </a:solidFill>
                <a:latin typeface="Arial Narrow" pitchFamily="34" charset="0"/>
                <a:ea typeface="Lato" panose="020F0502020204030203" pitchFamily="34" charset="0"/>
                <a:cs typeface="Lato" panose="020F0502020204030203" pitchFamily="34" charset="0"/>
              </a:rPr>
            </a:br>
            <a:r>
              <a:rPr lang="fr-CH" altLang="zh-CN" sz="3200" b="1" dirty="0">
                <a:solidFill>
                  <a:srgbClr val="0070C0"/>
                </a:solidFill>
                <a:latin typeface="Arial Narrow" panose="020B0606020202030204" pitchFamily="34" charset="0"/>
                <a:cs typeface="Aharoni" panose="02010803020104030203" pitchFamily="2" charset="-79"/>
              </a:rPr>
              <a:t>Caractéristiques initiales</a:t>
            </a:r>
            <a:r>
              <a:rPr lang="en-CA" sz="4000" b="1" dirty="0">
                <a:solidFill>
                  <a:srgbClr val="1B1A5A"/>
                </a:solidFill>
                <a:latin typeface="Arial Narrow" panose="020B0606020202030204" pitchFamily="34" charset="0"/>
                <a:cs typeface="Aharoni" panose="02010803020104030203" pitchFamily="2" charset="-79"/>
              </a:rPr>
              <a:t/>
            </a:r>
            <a:br>
              <a:rPr lang="en-CA" sz="4000" b="1" dirty="0">
                <a:solidFill>
                  <a:srgbClr val="1B1A5A"/>
                </a:solidFill>
                <a:latin typeface="Arial Narrow" panose="020B0606020202030204" pitchFamily="34" charset="0"/>
                <a:cs typeface="Aharoni" panose="02010803020104030203" pitchFamily="2" charset="-79"/>
              </a:rPr>
            </a:br>
            <a:endParaRPr lang="en-CA" sz="3600" b="1" dirty="0">
              <a:solidFill>
                <a:srgbClr val="0070C0"/>
              </a:solidFill>
              <a:latin typeface="Arial Narrow" panose="020B0606020202030204" pitchFamily="34" charset="0"/>
              <a:cs typeface="Aharoni" panose="02010803020104030203" pitchFamily="2" charset="-79"/>
            </a:endParaRPr>
          </a:p>
        </p:txBody>
      </p:sp>
      <p:graphicFrame>
        <p:nvGraphicFramePr>
          <p:cNvPr id="21" name="Table 20">
            <a:extLst>
              <a:ext uri="{FF2B5EF4-FFF2-40B4-BE49-F238E27FC236}">
                <a16:creationId xmlns:a16="http://schemas.microsoft.com/office/drawing/2014/main" id="{D8049489-53F5-4CD1-813F-3B059AC33B87}"/>
              </a:ext>
            </a:extLst>
          </p:cNvPr>
          <p:cNvGraphicFramePr>
            <a:graphicFrameLocks noGrp="1"/>
          </p:cNvGraphicFramePr>
          <p:nvPr>
            <p:extLst>
              <p:ext uri="{D42A27DB-BD31-4B8C-83A1-F6EECF244321}">
                <p14:modId xmlns:p14="http://schemas.microsoft.com/office/powerpoint/2010/main" val="2499843980"/>
              </p:ext>
            </p:extLst>
          </p:nvPr>
        </p:nvGraphicFramePr>
        <p:xfrm>
          <a:off x="284791" y="1580312"/>
          <a:ext cx="8561521" cy="2889344"/>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RE-</a:t>
                      </a:r>
                      <a:r>
                        <a:rPr lang="en-US" sz="1800" dirty="0" err="1">
                          <a:solidFill>
                            <a:schemeClr val="bg1"/>
                          </a:solidFill>
                          <a:latin typeface="Arial Narrow" panose="020B0606020202030204" pitchFamily="34" charset="0"/>
                        </a:rPr>
                        <a:t>LY</a:t>
                      </a:r>
                      <a:r>
                        <a:rPr lang="en-US" sz="1800" baseline="30000" dirty="0" err="1">
                          <a:solidFill>
                            <a:schemeClr val="bg1"/>
                          </a:solidFill>
                          <a:latin typeface="Arial Narrow" panose="020B0606020202030204" pitchFamily="34" charset="0"/>
                        </a:rPr>
                        <a:t>a</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Dabigatran</a:t>
                      </a:r>
                      <a:r>
                        <a:rPr lang="en-US" sz="18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ROCKET-</a:t>
                      </a:r>
                      <a:r>
                        <a:rPr lang="en-US" sz="1800" dirty="0" err="1">
                          <a:solidFill>
                            <a:schemeClr val="bg1"/>
                          </a:solidFill>
                          <a:latin typeface="Arial Narrow" panose="020B0606020202030204" pitchFamily="34" charset="0"/>
                        </a:rPr>
                        <a:t>AF</a:t>
                      </a:r>
                      <a:r>
                        <a:rPr lang="en-US" sz="1800" baseline="30000" dirty="0" err="1">
                          <a:solidFill>
                            <a:schemeClr val="bg1"/>
                          </a:solidFill>
                          <a:latin typeface="Arial Narrow" panose="020B0606020202030204" pitchFamily="34" charset="0"/>
                        </a:rPr>
                        <a:t>b</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err="1">
                          <a:solidFill>
                            <a:schemeClr val="bg1"/>
                          </a:solidFill>
                          <a:latin typeface="Arial Narrow" panose="020B0606020202030204" pitchFamily="34" charset="0"/>
                        </a:rPr>
                        <a:t>ARISTOTLE</a:t>
                      </a:r>
                      <a:r>
                        <a:rPr lang="en-US" sz="1800" baseline="30000" dirty="0" err="1">
                          <a:solidFill>
                            <a:schemeClr val="bg1"/>
                          </a:solidFill>
                          <a:latin typeface="Arial Narrow" panose="020B0606020202030204" pitchFamily="34" charset="0"/>
                        </a:rPr>
                        <a:t>c</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Apixaban</a:t>
                      </a:r>
                      <a:r>
                        <a:rPr lang="en-US" sz="18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ENGAGE</a:t>
                      </a:r>
                      <a:r>
                        <a:rPr lang="en-US" sz="1800" baseline="0" dirty="0">
                          <a:solidFill>
                            <a:schemeClr val="bg1"/>
                          </a:solidFill>
                          <a:latin typeface="Arial Narrow" panose="020B0606020202030204" pitchFamily="34" charset="0"/>
                        </a:rPr>
                        <a:t> </a:t>
                      </a:r>
                      <a:r>
                        <a:rPr lang="en-US" sz="1800" baseline="0" dirty="0" err="1">
                          <a:solidFill>
                            <a:schemeClr val="bg1"/>
                          </a:solidFill>
                          <a:latin typeface="Arial Narrow" panose="020B0606020202030204" pitchFamily="34" charset="0"/>
                        </a:rPr>
                        <a:t>AF</a:t>
                      </a:r>
                      <a:r>
                        <a:rPr lang="en-US" sz="1800" baseline="30000" dirty="0" err="1">
                          <a:solidFill>
                            <a:schemeClr val="bg1"/>
                          </a:solidFill>
                          <a:latin typeface="Arial Narrow" panose="020B0606020202030204" pitchFamily="34" charset="0"/>
                        </a:rPr>
                        <a:t>d</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Edoxaban</a:t>
                      </a:r>
                      <a:r>
                        <a:rPr lang="en-US" sz="18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370840">
                <a:tc>
                  <a:txBody>
                    <a:bodyPr/>
                    <a:lstStyle/>
                    <a:p>
                      <a:r>
                        <a:rPr lang="fr-CH" sz="1800" noProof="0" dirty="0">
                          <a:latin typeface="Arial Narrow" pitchFamily="34" charset="0"/>
                        </a:rPr>
                        <a:t>Randomisation,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18</a:t>
                      </a:r>
                      <a:r>
                        <a:rPr lang="en-US" sz="1800" baseline="0" dirty="0">
                          <a:latin typeface="Arial Narrow" pitchFamily="34" charset="0"/>
                        </a:rPr>
                        <a:t> </a:t>
                      </a:r>
                      <a:r>
                        <a:rPr lang="en-US" sz="1800" dirty="0">
                          <a:latin typeface="Arial Narrow" pitchFamily="34" charset="0"/>
                        </a:rPr>
                        <a:t>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14</a:t>
                      </a:r>
                      <a:r>
                        <a:rPr lang="en-US" sz="1800" baseline="0" dirty="0">
                          <a:latin typeface="Arial Narrow" pitchFamily="34" charset="0"/>
                        </a:rPr>
                        <a:t> </a:t>
                      </a:r>
                      <a:r>
                        <a:rPr lang="en-US" sz="1800" dirty="0">
                          <a:latin typeface="Arial Narrow" pitchFamily="34" charset="0"/>
                        </a:rPr>
                        <a:t>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18</a:t>
                      </a:r>
                      <a:r>
                        <a:rPr lang="en-US" sz="1800" baseline="0" dirty="0">
                          <a:latin typeface="Arial Narrow" pitchFamily="34" charset="0"/>
                        </a:rPr>
                        <a:t> </a:t>
                      </a:r>
                      <a:r>
                        <a:rPr lang="en-US" sz="1800" dirty="0">
                          <a:latin typeface="Arial Narrow" pitchFamily="34" charset="0"/>
                        </a:rPr>
                        <a:t>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21</a:t>
                      </a:r>
                      <a:r>
                        <a:rPr lang="en-US" sz="1800" baseline="0" dirty="0">
                          <a:latin typeface="Arial Narrow" pitchFamily="34" charset="0"/>
                        </a:rPr>
                        <a:t> </a:t>
                      </a:r>
                      <a:r>
                        <a:rPr lang="en-US" sz="1800" dirty="0">
                          <a:latin typeface="Arial Narrow" pitchFamily="34" charset="0"/>
                        </a:rPr>
                        <a:t>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370840">
                <a:tc>
                  <a:txBody>
                    <a:bodyPr/>
                    <a:lstStyle/>
                    <a:p>
                      <a:r>
                        <a:rPr lang="fr-CH" sz="1800" noProof="0" dirty="0">
                          <a:latin typeface="Arial Narrow" pitchFamily="34" charset="0"/>
                        </a:rPr>
                        <a:t>Âge , année</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2"/>
                  </a:ext>
                </a:extLst>
              </a:tr>
              <a:tr h="370840">
                <a:tc>
                  <a:txBody>
                    <a:bodyPr/>
                    <a:lstStyle/>
                    <a:p>
                      <a:r>
                        <a:rPr lang="fr-CH" sz="1800" noProof="0" dirty="0">
                          <a:latin typeface="Arial Narrow" pitchFamily="34" charset="0"/>
                        </a:rPr>
                        <a:t>Sexe féminin,</a:t>
                      </a:r>
                      <a:r>
                        <a:rPr lang="fr-CH" sz="1800" baseline="0" noProof="0" dirty="0">
                          <a:latin typeface="Arial Narrow" pitchFamily="34" charset="0"/>
                        </a:rPr>
                        <a:t> %</a:t>
                      </a:r>
                      <a:endParaRPr lang="fr-CH" sz="1800" noProof="0" dirty="0">
                        <a:latin typeface="Arial Narrow"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70840">
                <a:tc>
                  <a:txBody>
                    <a:bodyPr/>
                    <a:lstStyle/>
                    <a:p>
                      <a:r>
                        <a:rPr lang="fr-CH" sz="1800" noProof="0" dirty="0">
                          <a:latin typeface="Arial Narrow" pitchFamily="34" charset="0"/>
                        </a:rPr>
                        <a:t>FA paroxystique,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4"/>
                  </a:ext>
                </a:extLst>
              </a:tr>
              <a:tr h="370840">
                <a:tc>
                  <a:txBody>
                    <a:bodyPr/>
                    <a:lstStyle/>
                    <a:p>
                      <a:r>
                        <a:rPr lang="fr-CH" sz="1800" noProof="0" dirty="0">
                          <a:latin typeface="Arial Narrow" pitchFamily="34" charset="0"/>
                        </a:rPr>
                        <a:t>Naïfs</a:t>
                      </a:r>
                      <a:r>
                        <a:rPr lang="fr-CH" sz="1800" baseline="0" noProof="0" dirty="0">
                          <a:latin typeface="Arial Narrow" pitchFamily="34" charset="0"/>
                        </a:rPr>
                        <a:t> d’A</a:t>
                      </a:r>
                      <a:r>
                        <a:rPr lang="fr-CH" sz="1800" noProof="0" dirty="0">
                          <a:latin typeface="Arial Narrow" pitchFamily="34" charset="0"/>
                        </a:rPr>
                        <a:t>VK,</a:t>
                      </a:r>
                      <a:r>
                        <a:rPr lang="fr-CH" sz="1800" baseline="0" noProof="0" dirty="0">
                          <a:latin typeface="Arial Narrow" pitchFamily="34" charset="0"/>
                        </a:rPr>
                        <a:t> %</a:t>
                      </a:r>
                      <a:endParaRPr lang="fr-CH" sz="1800" noProof="0" dirty="0">
                        <a:latin typeface="Arial Narrow"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70840">
                <a:tc>
                  <a:txBody>
                    <a:bodyPr/>
                    <a:lstStyle/>
                    <a:p>
                      <a:r>
                        <a:rPr lang="fr-CH" sz="1800" noProof="0" dirty="0">
                          <a:latin typeface="Arial Narrow" pitchFamily="34" charset="0"/>
                        </a:rPr>
                        <a:t>Utilisation</a:t>
                      </a:r>
                      <a:r>
                        <a:rPr lang="fr-CH" sz="1800" baseline="0" noProof="0" dirty="0">
                          <a:latin typeface="Arial Narrow" pitchFamily="34" charset="0"/>
                        </a:rPr>
                        <a:t> d’AAS</a:t>
                      </a:r>
                      <a:r>
                        <a:rPr lang="fr-CH" sz="1800" noProof="0" dirty="0">
                          <a:latin typeface="Arial Narrow" pitchFamily="34" charset="0"/>
                        </a:rPr>
                        <a:t>,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6"/>
                  </a:ext>
                </a:extLst>
              </a:tr>
            </a:tbl>
          </a:graphicData>
        </a:graphic>
      </p:graphicFrame>
      <p:graphicFrame>
        <p:nvGraphicFramePr>
          <p:cNvPr id="40" name="Chart 39">
            <a:extLst>
              <a:ext uri="{FF2B5EF4-FFF2-40B4-BE49-F238E27FC236}">
                <a16:creationId xmlns:a16="http://schemas.microsoft.com/office/drawing/2014/main" id="{888CC0D8-AE5D-45E7-BD5F-EB8699F7D732}"/>
              </a:ext>
            </a:extLst>
          </p:cNvPr>
          <p:cNvGraphicFramePr/>
          <p:nvPr>
            <p:extLst>
              <p:ext uri="{D42A27DB-BD31-4B8C-83A1-F6EECF244321}">
                <p14:modId xmlns:p14="http://schemas.microsoft.com/office/powerpoint/2010/main" val="3382465106"/>
              </p:ext>
            </p:extLst>
          </p:nvPr>
        </p:nvGraphicFramePr>
        <p:xfrm>
          <a:off x="2164604" y="4698655"/>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40">
            <a:extLst>
              <a:ext uri="{FF2B5EF4-FFF2-40B4-BE49-F238E27FC236}">
                <a16:creationId xmlns:a16="http://schemas.microsoft.com/office/drawing/2014/main" id="{5D347300-F21D-4C2A-BA72-1B04CD620005}"/>
              </a:ext>
            </a:extLst>
          </p:cNvPr>
          <p:cNvGraphicFramePr/>
          <p:nvPr>
            <p:extLst>
              <p:ext uri="{D42A27DB-BD31-4B8C-83A1-F6EECF244321}">
                <p14:modId xmlns:p14="http://schemas.microsoft.com/office/powerpoint/2010/main" val="4080707140"/>
              </p:ext>
            </p:extLst>
          </p:nvPr>
        </p:nvGraphicFramePr>
        <p:xfrm>
          <a:off x="3869347" y="4702193"/>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2B95F877-F00B-418E-8FED-6FDCAFE3B34C}"/>
              </a:ext>
            </a:extLst>
          </p:cNvPr>
          <p:cNvGraphicFramePr/>
          <p:nvPr>
            <p:extLst>
              <p:ext uri="{D42A27DB-BD31-4B8C-83A1-F6EECF244321}">
                <p14:modId xmlns:p14="http://schemas.microsoft.com/office/powerpoint/2010/main" val="1073969247"/>
              </p:ext>
            </p:extLst>
          </p:nvPr>
        </p:nvGraphicFramePr>
        <p:xfrm>
          <a:off x="5499671" y="4705731"/>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a:extLst>
              <a:ext uri="{FF2B5EF4-FFF2-40B4-BE49-F238E27FC236}">
                <a16:creationId xmlns:a16="http://schemas.microsoft.com/office/drawing/2014/main" id="{02FF4EB6-0577-4888-9FC2-3A2FB53A846A}"/>
              </a:ext>
            </a:extLst>
          </p:cNvPr>
          <p:cNvGraphicFramePr/>
          <p:nvPr>
            <p:extLst>
              <p:ext uri="{D42A27DB-BD31-4B8C-83A1-F6EECF244321}">
                <p14:modId xmlns:p14="http://schemas.microsoft.com/office/powerpoint/2010/main" val="4014937951"/>
              </p:ext>
            </p:extLst>
          </p:nvPr>
        </p:nvGraphicFramePr>
        <p:xfrm>
          <a:off x="7161894" y="4709269"/>
          <a:ext cx="1679757" cy="1567073"/>
        </p:xfrm>
        <a:graphic>
          <a:graphicData uri="http://schemas.openxmlformats.org/drawingml/2006/chart">
            <c:chart xmlns:c="http://schemas.openxmlformats.org/drawingml/2006/chart" xmlns:r="http://schemas.openxmlformats.org/officeDocument/2006/relationships" r:id="rId8"/>
          </a:graphicData>
        </a:graphic>
      </p:graphicFrame>
      <p:sp>
        <p:nvSpPr>
          <p:cNvPr id="44" name="TextBox 43">
            <a:extLst>
              <a:ext uri="{FF2B5EF4-FFF2-40B4-BE49-F238E27FC236}">
                <a16:creationId xmlns:a16="http://schemas.microsoft.com/office/drawing/2014/main" id="{F8A4D627-7EEC-4573-8260-D8702EA7E511}"/>
              </a:ext>
            </a:extLst>
          </p:cNvPr>
          <p:cNvSpPr txBox="1"/>
          <p:nvPr/>
        </p:nvSpPr>
        <p:spPr>
          <a:xfrm>
            <a:off x="284791" y="4713525"/>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45" name="Rectangle 44">
            <a:extLst>
              <a:ext uri="{FF2B5EF4-FFF2-40B4-BE49-F238E27FC236}">
                <a16:creationId xmlns:a16="http://schemas.microsoft.com/office/drawing/2014/main" id="{0C2AFB8C-BA4B-4605-BE24-CF8FF0FC9158}"/>
              </a:ext>
            </a:extLst>
          </p:cNvPr>
          <p:cNvSpPr/>
          <p:nvPr/>
        </p:nvSpPr>
        <p:spPr>
          <a:xfrm>
            <a:off x="432756" y="5175190"/>
            <a:ext cx="182880" cy="18288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53424022-DE7E-42BC-9955-9BEBC0C31690}"/>
              </a:ext>
            </a:extLst>
          </p:cNvPr>
          <p:cNvSpPr/>
          <p:nvPr/>
        </p:nvSpPr>
        <p:spPr>
          <a:xfrm>
            <a:off x="432756" y="5497718"/>
            <a:ext cx="182880" cy="18288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8CAB2012-3736-4C86-A364-4D815542CFB5}"/>
              </a:ext>
            </a:extLst>
          </p:cNvPr>
          <p:cNvSpPr/>
          <p:nvPr/>
        </p:nvSpPr>
        <p:spPr>
          <a:xfrm>
            <a:off x="432756" y="5841509"/>
            <a:ext cx="182880" cy="18288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8" name="TextBox 47">
            <a:extLst>
              <a:ext uri="{FF2B5EF4-FFF2-40B4-BE49-F238E27FC236}">
                <a16:creationId xmlns:a16="http://schemas.microsoft.com/office/drawing/2014/main" id="{352BAF32-09BB-44D8-94C8-8E5C7CF900C5}"/>
              </a:ext>
            </a:extLst>
          </p:cNvPr>
          <p:cNvSpPr txBox="1"/>
          <p:nvPr/>
        </p:nvSpPr>
        <p:spPr>
          <a:xfrm>
            <a:off x="710082" y="511139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49" name="TextBox 48">
            <a:extLst>
              <a:ext uri="{FF2B5EF4-FFF2-40B4-BE49-F238E27FC236}">
                <a16:creationId xmlns:a16="http://schemas.microsoft.com/office/drawing/2014/main" id="{AD59C297-957C-4A04-988C-203F58F4C4C5}"/>
              </a:ext>
            </a:extLst>
          </p:cNvPr>
          <p:cNvSpPr txBox="1"/>
          <p:nvPr/>
        </p:nvSpPr>
        <p:spPr>
          <a:xfrm>
            <a:off x="710082" y="5434279"/>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50" name="TextBox 49">
            <a:extLst>
              <a:ext uri="{FF2B5EF4-FFF2-40B4-BE49-F238E27FC236}">
                <a16:creationId xmlns:a16="http://schemas.microsoft.com/office/drawing/2014/main" id="{2D1EE305-6B3E-4A99-8F91-52C48C90CDE2}"/>
              </a:ext>
            </a:extLst>
          </p:cNvPr>
          <p:cNvSpPr txBox="1"/>
          <p:nvPr/>
        </p:nvSpPr>
        <p:spPr>
          <a:xfrm>
            <a:off x="710082" y="5757166"/>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2" name="Rectangle 1">
            <a:extLst>
              <a:ext uri="{FF2B5EF4-FFF2-40B4-BE49-F238E27FC236}">
                <a16:creationId xmlns:a16="http://schemas.microsoft.com/office/drawing/2014/main" id="{DF3140C7-7F59-4095-8235-1275EEBD631E}"/>
              </a:ext>
            </a:extLst>
          </p:cNvPr>
          <p:cNvSpPr/>
          <p:nvPr/>
        </p:nvSpPr>
        <p:spPr>
          <a:xfrm>
            <a:off x="405604" y="6213625"/>
            <a:ext cx="4572000" cy="6463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pPr marL="228600" indent="-228600">
              <a:buAutoNum type="alphaLcPeriod"/>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AutoNum type="alphaLcPeriod"/>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pic>
        <p:nvPicPr>
          <p:cNvPr id="20" name="4E92DA43-5712-40E9-AFDC-2C1062C78C6F" descr="7646DFF2-B812-4635-AA57-5171E34E5A45@chrc">
            <a:extLst>
              <a:ext uri="{FF2B5EF4-FFF2-40B4-BE49-F238E27FC236}">
                <a16:creationId xmlns:a16="http://schemas.microsoft.com/office/drawing/2014/main" id="{0ED671D1-EFFE-4EA6-BEF5-EF12E64098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366" y="27717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04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33639"/>
            <a:ext cx="651763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Les AOD comparativement à la warfarine</a:t>
            </a:r>
            <a:b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br>
            <a:r>
              <a:rPr kumimoji="0" lang="fr-BE" sz="2400" b="1" i="0" u="none" strike="noStrike" kern="1200" cap="none" spc="0" normalizeH="0" baseline="0" noProof="0" dirty="0">
                <a:ln>
                  <a:noFill/>
                </a:ln>
                <a:solidFill>
                  <a:srgbClr val="0070C0"/>
                </a:solidFill>
                <a:effectLst/>
                <a:uLnTx/>
                <a:uFillTx/>
                <a:latin typeface="Arial Narrow" pitchFamily="34" charset="0"/>
                <a:ea typeface="+mn-ea"/>
                <a:cs typeface="Aharoni" panose="02010803020104030203" pitchFamily="2" charset="-79"/>
              </a:rPr>
              <a:t>Comparaisons indirectes d’après les résultats d’études cliniques</a:t>
            </a:r>
            <a:endParaRPr kumimoji="0" lang="en-CA"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nvGraphicFramePr>
        <p:xfrm>
          <a:off x="193330" y="1597690"/>
          <a:ext cx="8788745" cy="374114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9145">
                  <a:extLst>
                    <a:ext uri="{9D8B030D-6E8A-4147-A177-3AD203B41FA5}">
                      <a16:colId xmlns:a16="http://schemas.microsoft.com/office/drawing/2014/main" val="20000"/>
                    </a:ext>
                  </a:extLst>
                </a:gridCol>
                <a:gridCol w="1415920">
                  <a:extLst>
                    <a:ext uri="{9D8B030D-6E8A-4147-A177-3AD203B41FA5}">
                      <a16:colId xmlns:a16="http://schemas.microsoft.com/office/drawing/2014/main" val="20001"/>
                    </a:ext>
                  </a:extLst>
                </a:gridCol>
                <a:gridCol w="1415920">
                  <a:extLst>
                    <a:ext uri="{9D8B030D-6E8A-4147-A177-3AD203B41FA5}">
                      <a16:colId xmlns:a16="http://schemas.microsoft.com/office/drawing/2014/main" val="20002"/>
                    </a:ext>
                  </a:extLst>
                </a:gridCol>
                <a:gridCol w="1415920">
                  <a:extLst>
                    <a:ext uri="{9D8B030D-6E8A-4147-A177-3AD203B41FA5}">
                      <a16:colId xmlns:a16="http://schemas.microsoft.com/office/drawing/2014/main" val="20003"/>
                    </a:ext>
                  </a:extLst>
                </a:gridCol>
                <a:gridCol w="1415920">
                  <a:extLst>
                    <a:ext uri="{9D8B030D-6E8A-4147-A177-3AD203B41FA5}">
                      <a16:colId xmlns:a16="http://schemas.microsoft.com/office/drawing/2014/main" val="20004"/>
                    </a:ext>
                  </a:extLst>
                </a:gridCol>
                <a:gridCol w="1415920">
                  <a:extLst>
                    <a:ext uri="{9D8B030D-6E8A-4147-A177-3AD203B41FA5}">
                      <a16:colId xmlns:a16="http://schemas.microsoft.com/office/drawing/2014/main" val="20005"/>
                    </a:ext>
                  </a:extLst>
                </a:gridCol>
              </a:tblGrid>
              <a:tr h="64338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cap="none" normalizeH="0" baseline="0" noProof="0" dirty="0">
                          <a:ln>
                            <a:noFill/>
                          </a:ln>
                          <a:solidFill>
                            <a:schemeClr val="tx1"/>
                          </a:solidFill>
                          <a:effectLst/>
                          <a:latin typeface="Arial Narrow" panose="020B0606020202030204" pitchFamily="34" charset="0"/>
                          <a:ea typeface="+mn-ea"/>
                          <a:cs typeface="Candara"/>
                        </a:rPr>
                        <a:t>AVC/ES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600" b="1" noProof="0">
                          <a:solidFill>
                            <a:schemeClr val="tx1"/>
                          </a:solidFill>
                          <a:latin typeface="Arial Narrow" panose="020B0606020202030204" pitchFamily="34" charset="0"/>
                          <a:cs typeface="Candara"/>
                        </a:rPr>
                        <a:t>Hémorragie majeure</a:t>
                      </a:r>
                      <a:endParaRPr lang="fr-BE" sz="1600" b="0" noProof="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intracrânienne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digestive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Mort de toutes causes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35220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8736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6331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61079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61330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61573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61817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97708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96530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5590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7239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3352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32195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349538"/>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50091"/>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Jusqu’à présent, il n’existe pas d’études comparant l’apixaban, le dabigatran, l’</a:t>
            </a:r>
            <a:r>
              <a:rPr kumimoji="0" lang="fr-CH" sz="1600" b="1" i="0" u="none" strike="noStrike" kern="1200" cap="none" spc="0" normalizeH="0" baseline="0" noProof="0" dirty="0" err="1">
                <a:ln>
                  <a:noFill/>
                </a:ln>
                <a:solidFill>
                  <a:prstClr val="black">
                    <a:lumMod val="85000"/>
                    <a:lumOff val="15000"/>
                  </a:prstClr>
                </a:solidFill>
                <a:effectLst/>
                <a:uLnTx/>
                <a:uFillTx/>
                <a:latin typeface="Arial Narrow" pitchFamily="34" charset="0"/>
                <a:ea typeface="+mn-ea"/>
                <a:cs typeface="Lato"/>
              </a:rPr>
              <a:t>édoxaban</a:t>
            </a: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 et le rivaroxaban. Une comparaison de leur efficacité et de leur innocuité n’a donc pas été établie.</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16910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437959" y="5932050"/>
            <a:ext cx="155274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itchFamily="34" charset="0"/>
                <a:ea typeface="+mn-ea"/>
                <a:cs typeface="+mn-cs"/>
              </a:rPr>
              <a:t>Augmentation </a:t>
            </a: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significative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562647"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3818994"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Réduction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0" name="Left-Right Arrow 28">
            <a:extLst>
              <a:ext uri="{FF2B5EF4-FFF2-40B4-BE49-F238E27FC236}">
                <a16:creationId xmlns:a16="http://schemas.microsoft.com/office/drawing/2014/main" id="{4B6B85B8-6608-402B-9F83-8861056DBA04}"/>
              </a:ext>
            </a:extLst>
          </p:cNvPr>
          <p:cNvSpPr/>
          <p:nvPr/>
        </p:nvSpPr>
        <p:spPr>
          <a:xfrm>
            <a:off x="5345492"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5718261" y="5932050"/>
            <a:ext cx="1920645"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noProof="0" dirty="0">
                <a:ln>
                  <a:noFill/>
                </a:ln>
                <a:solidFill>
                  <a:srgbClr val="000000"/>
                </a:solidFill>
                <a:effectLst/>
                <a:uLnTx/>
                <a:uFillTx/>
                <a:latin typeface="Arial Narrow" pitchFamily="34" charset="0"/>
                <a:ea typeface="+mn-ea"/>
                <a:cs typeface="+mn-cs"/>
              </a:rPr>
              <a:t>Pas de différence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884-891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42" name="4E92DA43-5712-40E9-AFDC-2C1062C78C6F" descr="7646DFF2-B812-4635-AA57-5171E34E5A45@chrc">
            <a:extLst>
              <a:ext uri="{FF2B5EF4-FFF2-40B4-BE49-F238E27FC236}">
                <a16:creationId xmlns:a16="http://schemas.microsoft.com/office/drawing/2014/main" id="{B1C16ED4-791E-4008-A052-FFD480E27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4913" y="151160"/>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423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15663"/>
          </a:xfrm>
          <a:prstGeom prst="rect">
            <a:avLst/>
          </a:prstGeom>
          <a:noFill/>
        </p:spPr>
        <p:txBody>
          <a:bodyPr wrap="square">
            <a:spAutoFit/>
          </a:bodyPr>
          <a:lstStyle/>
          <a:p>
            <a:pPr>
              <a:defRPr/>
            </a:pPr>
            <a:r>
              <a:rPr lang="fr-CA" sz="2800" b="1" dirty="0">
                <a:solidFill>
                  <a:srgbClr val="1B1A5A"/>
                </a:solidFill>
                <a:latin typeface="Arial Narrow" pitchFamily="34" charset="0"/>
              </a:rPr>
              <a:t>Prévention des AVC en présence de FA : </a:t>
            </a:r>
            <a:r>
              <a:rPr lang="fr-CA" sz="2800" b="1" dirty="0">
                <a:latin typeface="Arial Narrow" pitchFamily="34" charset="0"/>
              </a:rPr>
              <a:t/>
            </a:r>
            <a:br>
              <a:rPr lang="fr-CA" sz="2800" b="1" dirty="0">
                <a:latin typeface="Arial Narrow" pitchFamily="34" charset="0"/>
              </a:rPr>
            </a:br>
            <a:r>
              <a:rPr lang="fr-CA" sz="2800" b="1" dirty="0">
                <a:solidFill>
                  <a:srgbClr val="0070C0"/>
                </a:solidFill>
                <a:latin typeface="Arial Narrow" pitchFamily="34" charset="0"/>
                <a:cs typeface="Aharoni" panose="02010803020104030203" pitchFamily="2" charset="-79"/>
              </a:rPr>
              <a:t>Pharmacologie</a:t>
            </a:r>
            <a:r>
              <a:rPr lang="fr-CA" sz="3200" b="1" dirty="0">
                <a:solidFill>
                  <a:schemeClr val="tx2">
                    <a:lumMod val="60000"/>
                    <a:lumOff val="40000"/>
                  </a:schemeClr>
                </a:solidFill>
                <a:latin typeface="Arial Narrow" pitchFamily="34" charset="0"/>
              </a:rPr>
              <a:t> </a:t>
            </a:r>
            <a:r>
              <a:rPr lang="fr-CA" sz="2800" b="1" dirty="0">
                <a:solidFill>
                  <a:srgbClr val="0070C0"/>
                </a:solidFill>
                <a:latin typeface="Arial Narrow" pitchFamily="34" charset="0"/>
                <a:cs typeface="Aharoni" panose="02010803020104030203" pitchFamily="2" charset="-79"/>
              </a:rPr>
              <a:t>et dosage cliniques des AOD </a:t>
            </a:r>
            <a:endParaRPr lang="en-CA" sz="2400" b="1" dirty="0">
              <a:solidFill>
                <a:srgbClr val="0070C0"/>
              </a:solidFill>
              <a:latin typeface="Arial Narrow" pitchFamily="34" charset="0"/>
              <a:cs typeface="Aharoni" panose="02010803020104030203" pitchFamily="2" charset="-79"/>
            </a:endParaRPr>
          </a:p>
        </p:txBody>
      </p:sp>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r>
              <a:rPr lang="fr-FR" altLang="en-US" sz="900" dirty="0">
                <a:solidFill>
                  <a:schemeClr val="bg1"/>
                </a:solidFill>
                <a:latin typeface="Arial Narrow" panose="020B0606020202030204" pitchFamily="34" charset="0"/>
                <a:cs typeface="Lato"/>
              </a:rPr>
              <a:t>Pfizer Canada Inc./BMS Canada.  Eliquis (</a:t>
            </a:r>
            <a:r>
              <a:rPr lang="fr-FR" altLang="en-US" sz="900" dirty="0" err="1">
                <a:solidFill>
                  <a:schemeClr val="bg1"/>
                </a:solidFill>
                <a:latin typeface="Arial Narrow" panose="020B0606020202030204" pitchFamily="34" charset="0"/>
                <a:cs typeface="Lato"/>
              </a:rPr>
              <a:t>apixaban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June 16, 2016.</a:t>
            </a:r>
          </a:p>
          <a:p>
            <a:r>
              <a:rPr lang="fr-FR" altLang="en-US" sz="900" dirty="0">
                <a:solidFill>
                  <a:schemeClr val="bg1"/>
                </a:solidFill>
                <a:latin typeface="Arial Narrow" panose="020B0606020202030204" pitchFamily="34" charset="0"/>
                <a:cs typeface="Lato"/>
              </a:rPr>
              <a:t>Boehringer </a:t>
            </a:r>
            <a:r>
              <a:rPr lang="fr-FR" altLang="en-US" sz="900" dirty="0" err="1">
                <a:solidFill>
                  <a:schemeClr val="bg1"/>
                </a:solidFill>
                <a:latin typeface="Arial Narrow" panose="020B0606020202030204" pitchFamily="34" charset="0"/>
                <a:cs typeface="Lato"/>
              </a:rPr>
              <a:t>Ingelheim</a:t>
            </a:r>
            <a:r>
              <a:rPr lang="fr-FR" altLang="en-US" sz="900" dirty="0">
                <a:solidFill>
                  <a:schemeClr val="bg1"/>
                </a:solidFill>
                <a:latin typeface="Arial Narrow" panose="020B0606020202030204" pitchFamily="34" charset="0"/>
                <a:cs typeface="Lato"/>
              </a:rPr>
              <a:t> Canada Ltd. Pradaxa (</a:t>
            </a:r>
            <a:r>
              <a:rPr lang="fr-FR" altLang="en-US" sz="900" dirty="0" err="1">
                <a:solidFill>
                  <a:schemeClr val="bg1"/>
                </a:solidFill>
                <a:latin typeface="Arial Narrow" panose="020B0606020202030204" pitchFamily="34" charset="0"/>
                <a:cs typeface="Lato"/>
              </a:rPr>
              <a:t>dagbatran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August 11, 2016.</a:t>
            </a:r>
          </a:p>
          <a:p>
            <a:r>
              <a:rPr lang="fr-FR" altLang="en-US" sz="900" dirty="0">
                <a:solidFill>
                  <a:schemeClr val="bg1"/>
                </a:solidFill>
                <a:latin typeface="Arial Narrow" panose="020B0606020202030204" pitchFamily="34" charset="0"/>
                <a:cs typeface="Lato"/>
              </a:rPr>
              <a:t>Bayer Inc. Xarelto (</a:t>
            </a:r>
            <a:r>
              <a:rPr lang="fr-FR" altLang="en-US" sz="900" dirty="0" err="1">
                <a:solidFill>
                  <a:schemeClr val="bg1"/>
                </a:solidFill>
                <a:latin typeface="Arial Narrow" panose="020B0606020202030204" pitchFamily="34" charset="0"/>
                <a:cs typeface="Lato"/>
              </a:rPr>
              <a:t>rivaroxaban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July 20, 2015.</a:t>
            </a:r>
          </a:p>
          <a:p>
            <a:r>
              <a:rPr lang="fr-FR" altLang="en-US" sz="900" dirty="0" err="1">
                <a:solidFill>
                  <a:schemeClr val="bg1"/>
                </a:solidFill>
                <a:latin typeface="Arial Narrow" panose="020B0606020202030204" pitchFamily="34" charset="0"/>
                <a:cs typeface="Lato"/>
              </a:rPr>
              <a:t>Daiichi</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Sankyp</a:t>
            </a:r>
            <a:r>
              <a:rPr lang="fr-FR" altLang="en-US" sz="900" dirty="0">
                <a:solidFill>
                  <a:schemeClr val="bg1"/>
                </a:solidFill>
                <a:latin typeface="Arial Narrow" panose="020B0606020202030204" pitchFamily="34" charset="0"/>
                <a:cs typeface="Lato"/>
              </a:rPr>
              <a:t> Inc. </a:t>
            </a:r>
            <a:r>
              <a:rPr lang="fr-FR" altLang="en-US" sz="900" dirty="0" err="1">
                <a:solidFill>
                  <a:schemeClr val="bg1"/>
                </a:solidFill>
                <a:latin typeface="Arial Narrow" panose="020B0606020202030204" pitchFamily="34" charset="0"/>
                <a:cs typeface="Lato"/>
              </a:rPr>
              <a:t>Lixiana</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edoxaban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November</a:t>
            </a:r>
            <a:r>
              <a:rPr lang="fr-FR" altLang="en-US" sz="900" dirty="0">
                <a:solidFill>
                  <a:schemeClr val="bg1"/>
                </a:solidFill>
                <a:latin typeface="Arial Narrow" panose="020B0606020202030204" pitchFamily="34" charset="0"/>
                <a:cs typeface="Lato"/>
              </a:rPr>
              <a:t> 2, 2016.</a:t>
            </a:r>
          </a:p>
          <a:p>
            <a:endParaRPr lang="fr-FR" altLang="en-US" sz="900" dirty="0">
              <a:solidFill>
                <a:schemeClr val="bg1"/>
              </a:solidFill>
              <a:latin typeface="Arial Narrow" panose="020B0606020202030204" pitchFamily="34" charset="0"/>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870239" y="6625321"/>
            <a:ext cx="5111836" cy="410088"/>
          </a:xfrm>
          <a:prstGeom prst="rect">
            <a:avLst/>
          </a:prstGeom>
        </p:spPr>
        <p:txBody>
          <a:bodyPr vert="horz" lIns="91440" tIns="45720" rIns="91440" bIns="45720" rtlCol="0" anchor="ctr"/>
          <a:lstStyle>
            <a:lvl1pPr>
              <a:defRPr sz="900"/>
            </a:lvl1pPr>
          </a:lstStyle>
          <a:p>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a:t>
            </a:r>
            <a:r>
              <a:rPr lang="fr-FR" sz="1000" b="1" dirty="0">
                <a:solidFill>
                  <a:schemeClr val="bg1"/>
                </a:solidFill>
                <a:latin typeface="Arial Narrow" pitchFamily="34" charset="0"/>
              </a:rPr>
              <a:t>La clairance rénale du rivaroxaban est de 66 % et celle de son métabolite actif est</a:t>
            </a:r>
            <a:r>
              <a:rPr lang="en-CA" sz="1000" b="1" dirty="0">
                <a:solidFill>
                  <a:schemeClr val="bg1"/>
                </a:solidFill>
                <a:latin typeface="Arial Narrow" pitchFamily="34" charset="0"/>
              </a:rPr>
              <a:t> </a:t>
            </a:r>
            <a:r>
              <a:rPr lang="fr-FR" sz="1000" b="1" dirty="0">
                <a:solidFill>
                  <a:schemeClr val="bg1"/>
                </a:solidFill>
                <a:latin typeface="Arial Narrow" pitchFamily="34" charset="0"/>
              </a:rPr>
              <a:t>de 36 %</a:t>
            </a:r>
            <a:endParaRPr lang="en-CA" sz="1000" b="1" dirty="0">
              <a:solidFill>
                <a:schemeClr val="bg1"/>
              </a:solidFill>
              <a:latin typeface="Arial Narrow" pitchFamily="34" charset="0"/>
            </a:endParaRPr>
          </a:p>
          <a:p>
            <a:pPr lvl="0" algn="r" defTabSz="914400">
              <a:defRPr/>
            </a:pPr>
            <a:endParaRPr lang="da-DK" sz="1000" kern="0" dirty="0">
              <a:solidFill>
                <a:prstClr val="white"/>
              </a:solidFill>
              <a:latin typeface="Arial Narrow" pitchFamily="34" charset="0"/>
              <a:ea typeface="Lato" panose="020F0502020204030203" pitchFamily="34" charset="0"/>
              <a:cs typeface="Lato" panose="020F0502020204030203" pitchFamily="34" charset="0"/>
            </a:endParaRPr>
          </a:p>
          <a:p>
            <a:pPr algn="r" defTabSz="914400">
              <a:defRPr/>
            </a:pPr>
            <a:endParaRPr lang="da-DK" sz="1000" kern="0" dirty="0">
              <a:solidFill>
                <a:prstClr val="white"/>
              </a:solidFill>
              <a:latin typeface="Arial Narrow"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9568CAB-2A6C-43EE-A80A-3CB64D90E642}"/>
              </a:ext>
            </a:extLst>
          </p:cNvPr>
          <p:cNvPicPr>
            <a:picLocks noChangeAspect="1"/>
          </p:cNvPicPr>
          <p:nvPr/>
        </p:nvPicPr>
        <p:blipFill>
          <a:blip r:embed="rId5"/>
          <a:stretch>
            <a:fillRect/>
          </a:stretch>
        </p:blipFill>
        <p:spPr>
          <a:xfrm>
            <a:off x="16636" y="1541902"/>
            <a:ext cx="9144000" cy="4392186"/>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36AA4E9B-FD7E-40A1-8EE4-B84E85191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86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182FCC21-FC71-466F-9497-43B22869E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B053DB5-F777-4849-8EE2-01097C5750C5}"/>
              </a:ext>
            </a:extLst>
          </p:cNvPr>
          <p:cNvPicPr>
            <a:picLocks noChangeAspect="1"/>
          </p:cNvPicPr>
          <p:nvPr/>
        </p:nvPicPr>
        <p:blipFill>
          <a:blip r:embed="rId6"/>
          <a:stretch>
            <a:fillRect/>
          </a:stretch>
        </p:blipFill>
        <p:spPr>
          <a:xfrm>
            <a:off x="766132" y="1499097"/>
            <a:ext cx="7822130" cy="4619573"/>
          </a:xfrm>
          <a:prstGeom prst="rect">
            <a:avLst/>
          </a:prstGeom>
        </p:spPr>
      </p:pic>
    </p:spTree>
    <p:extLst>
      <p:ext uri="{BB962C8B-B14F-4D97-AF65-F5344CB8AC3E}">
        <p14:creationId xmlns:p14="http://schemas.microsoft.com/office/powerpoint/2010/main" val="4616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6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Rectangle 11">
            <a:extLst>
              <a:ext uri="{FF2B5EF4-FFF2-40B4-BE49-F238E27FC236}">
                <a16:creationId xmlns:a16="http://schemas.microsoft.com/office/drawing/2014/main" id="{70E9D2C5-3E70-40AB-BB85-FFBAFB8D7BFF}"/>
              </a:ext>
            </a:extLst>
          </p:cNvPr>
          <p:cNvSpPr/>
          <p:nvPr/>
        </p:nvSpPr>
        <p:spPr>
          <a:xfrm>
            <a:off x="146654" y="87192"/>
            <a:ext cx="6716601"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Recommandations relatives à la posologie des AOD chez les patients en FA présentant une atteinte rénale selon la monographie canadienne des produits</a:t>
            </a:r>
          </a:p>
        </p:txBody>
      </p:sp>
      <p:pic>
        <p:nvPicPr>
          <p:cNvPr id="15" name="4E92DA43-5712-40E9-AFDC-2C1062C78C6F" descr="7646DFF2-B812-4635-AA57-5171E34E5A45@chrc">
            <a:extLst>
              <a:ext uri="{FF2B5EF4-FFF2-40B4-BE49-F238E27FC236}">
                <a16:creationId xmlns:a16="http://schemas.microsoft.com/office/drawing/2014/main" id="{CECD24C8-B182-4760-BE1E-A9CBD857D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0893BE9-2748-4704-9C58-E096C68315F9}"/>
              </a:ext>
            </a:extLst>
          </p:cNvPr>
          <p:cNvPicPr>
            <a:picLocks noChangeAspect="1"/>
          </p:cNvPicPr>
          <p:nvPr/>
        </p:nvPicPr>
        <p:blipFill>
          <a:blip r:embed="rId6"/>
          <a:stretch>
            <a:fillRect/>
          </a:stretch>
        </p:blipFill>
        <p:spPr>
          <a:xfrm>
            <a:off x="1122378" y="1225476"/>
            <a:ext cx="6899244" cy="4857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5355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99816" y="213660"/>
            <a:ext cx="5587940"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Antidotes des AOD</a:t>
            </a:r>
          </a:p>
        </p:txBody>
      </p:sp>
      <p:graphicFrame>
        <p:nvGraphicFramePr>
          <p:cNvPr id="10" name="Table 9">
            <a:extLst>
              <a:ext uri="{FF2B5EF4-FFF2-40B4-BE49-F238E27FC236}">
                <a16:creationId xmlns:a16="http://schemas.microsoft.com/office/drawing/2014/main" id="{9A7DAB65-4F62-49CB-8EF9-B2CCE8A0049E}"/>
              </a:ext>
            </a:extLst>
          </p:cNvPr>
          <p:cNvGraphicFramePr>
            <a:graphicFrameLocks noGrp="1"/>
          </p:cNvGraphicFramePr>
          <p:nvPr>
            <p:extLst>
              <p:ext uri="{D42A27DB-BD31-4B8C-83A1-F6EECF244321}">
                <p14:modId xmlns:p14="http://schemas.microsoft.com/office/powerpoint/2010/main" val="2650990949"/>
              </p:ext>
            </p:extLst>
          </p:nvPr>
        </p:nvGraphicFramePr>
        <p:xfrm>
          <a:off x="274320" y="1631326"/>
          <a:ext cx="8595360" cy="3992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fr-CH" sz="2800" b="1" noProof="0" dirty="0" err="1">
                          <a:solidFill>
                            <a:srgbClr val="000000"/>
                          </a:solidFill>
                          <a:latin typeface="Arial Narrow" panose="020B0606020202030204" pitchFamily="34" charset="0"/>
                          <a:cs typeface="Lato"/>
                        </a:rPr>
                        <a:t>Andexanet</a:t>
                      </a:r>
                      <a:r>
                        <a:rPr lang="fr-CH" sz="2800" b="1" baseline="30000" noProof="0" dirty="0" err="1">
                          <a:solidFill>
                            <a:srgbClr val="000000"/>
                          </a:solidFill>
                          <a:latin typeface="Arial Narrow" panose="020B0606020202030204" pitchFamily="34" charset="0"/>
                          <a:cs typeface="Lato"/>
                        </a:rPr>
                        <a:t>a</a:t>
                      </a:r>
                      <a:endParaRPr lang="fr-CH" sz="2800" b="1" baseline="30000" noProof="0" dirty="0">
                        <a:solidFill>
                          <a:srgbClr val="000000"/>
                        </a:solidFill>
                        <a:latin typeface="Arial Narrow" panose="020B0606020202030204" pitchFamily="34" charset="0"/>
                        <a:cs typeface="Lato"/>
                      </a:endParaRPr>
                    </a:p>
                    <a:p>
                      <a:pPr algn="l">
                        <a:lnSpc>
                          <a:spcPct val="140000"/>
                        </a:lnSpc>
                      </a:pPr>
                      <a:r>
                        <a:rPr lang="fr-CH" sz="2400" b="0" baseline="30000" noProof="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a:t>
                      </a:r>
                    </a:p>
                    <a:p>
                      <a:pPr marL="285750" indent="-285750">
                        <a:buClrTx/>
                        <a:buFont typeface="Wingdings" pitchFamily="2" charset="2"/>
                        <a:buChar char="§"/>
                      </a:pPr>
                      <a:r>
                        <a:rPr lang="fr-CH" sz="2000" b="0" baseline="0" noProof="0" dirty="0">
                          <a:solidFill>
                            <a:srgbClr val="000000"/>
                          </a:solidFill>
                          <a:latin typeface="Arial Narrow" panose="020B0606020202030204" pitchFamily="34" charset="0"/>
                          <a:cs typeface="Lato"/>
                        </a:rPr>
                        <a:t>Protéine recombinante se liant au site de l’inhibiteur du facteur </a:t>
                      </a:r>
                      <a:r>
                        <a:rPr lang="fr-CH" sz="2000" b="0" baseline="0" noProof="0" dirty="0" err="1">
                          <a:solidFill>
                            <a:srgbClr val="000000"/>
                          </a:solidFill>
                          <a:latin typeface="Arial Narrow" panose="020B0606020202030204" pitchFamily="34" charset="0"/>
                          <a:cs typeface="Lato"/>
                        </a:rPr>
                        <a:t>Xa</a:t>
                      </a:r>
                      <a:endParaRPr lang="fr-CH" sz="2000" b="0" noProof="0" dirty="0">
                        <a:solidFill>
                          <a:srgbClr val="000000"/>
                        </a:solidFill>
                        <a:latin typeface="Arial Narrow" panose="020B0606020202030204" pitchFamily="34" charset="0"/>
                        <a:cs typeface="Lato"/>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1"/>
                  </a:ext>
                </a:extLst>
              </a:tr>
              <a:tr h="1188720">
                <a:tc>
                  <a:txBody>
                    <a:bodyPr/>
                    <a:lstStyle/>
                    <a:p>
                      <a:pPr algn="l">
                        <a:lnSpc>
                          <a:spcPct val="140000"/>
                        </a:lnSpc>
                      </a:pPr>
                      <a:r>
                        <a:rPr lang="fr-CH" sz="2800" b="1" noProof="0" dirty="0" err="1">
                          <a:latin typeface="Arial Narrow" panose="020B0606020202030204" pitchFamily="34" charset="0"/>
                          <a:cs typeface="Lato"/>
                        </a:rPr>
                        <a:t>Aripazine</a:t>
                      </a:r>
                      <a:r>
                        <a:rPr lang="fr-CH" sz="2800" b="1" baseline="30000" noProof="0" dirty="0" err="1">
                          <a:latin typeface="Arial Narrow" panose="020B0606020202030204" pitchFamily="34" charset="0"/>
                          <a:cs typeface="Lato"/>
                        </a:rPr>
                        <a:t>b</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3D4EF"/>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les inhibiteurs directs de la thrombine, les héparines de bas poids moléculaire et le </a:t>
                      </a:r>
                      <a:r>
                        <a:rPr lang="fr-CH" sz="2000" b="0" baseline="0" noProof="0" dirty="0" err="1">
                          <a:solidFill>
                            <a:srgbClr val="000000"/>
                          </a:solidFill>
                          <a:latin typeface="Arial Narrow" panose="020B0606020202030204" pitchFamily="34" charset="0"/>
                          <a:cs typeface="Lato"/>
                        </a:rPr>
                        <a:t>fondaparinux</a:t>
                      </a:r>
                      <a:endParaRPr lang="fr-CH" sz="2000" b="0" baseline="0" noProof="0" dirty="0">
                        <a:solidFill>
                          <a:srgbClr val="000000"/>
                        </a:solidFill>
                        <a:latin typeface="Arial Narrow" panose="020B0606020202030204" pitchFamily="34" charset="0"/>
                        <a:cs typeface="Lato"/>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baseline="0" noProof="0" dirty="0">
                          <a:solidFill>
                            <a:srgbClr val="000000"/>
                          </a:solidFill>
                          <a:latin typeface="Arial Narrow" panose="020B0606020202030204" pitchFamily="34" charset="0"/>
                          <a:cs typeface="Lato"/>
                        </a:rPr>
                        <a:t>Petite molécule synthétique; effet d’inversion par la liaison directe à l’anticoagulant </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3D4EF"/>
                    </a:solidFill>
                  </a:tcPr>
                </a:tc>
                <a:extLst>
                  <a:ext uri="{0D108BD9-81ED-4DB2-BD59-A6C34878D82A}">
                    <a16:rowId xmlns:a16="http://schemas.microsoft.com/office/drawing/2014/main" val="10002"/>
                  </a:ext>
                </a:extLst>
              </a:tr>
              <a:tr h="1188720">
                <a:tc>
                  <a:txBody>
                    <a:bodyPr/>
                    <a:lstStyle/>
                    <a:p>
                      <a:pPr algn="l">
                        <a:lnSpc>
                          <a:spcPct val="140000"/>
                        </a:lnSpc>
                      </a:pPr>
                      <a:r>
                        <a:rPr lang="fr-CH" sz="2800" b="1" noProof="0" dirty="0" err="1">
                          <a:latin typeface="Arial Narrow" panose="020B0606020202030204" pitchFamily="34" charset="0"/>
                          <a:cs typeface="Lato"/>
                        </a:rPr>
                        <a:t>Idarucizumab</a:t>
                      </a:r>
                      <a:r>
                        <a:rPr lang="fr-CH" sz="2800" b="1" baseline="30000" noProof="0" dirty="0" err="1">
                          <a:latin typeface="Arial Narrow" panose="020B0606020202030204" pitchFamily="34" charset="0"/>
                          <a:cs typeface="Lato"/>
                        </a:rPr>
                        <a:t>c</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(BI 655075)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noProof="0" dirty="0">
                          <a:latin typeface="Arial Narrow" panose="020B0606020202030204" pitchFamily="34" charset="0"/>
                          <a:cs typeface="Lato"/>
                        </a:rPr>
                        <a:t>Antidote pour les inhibiteurs directs de la thrombine</a:t>
                      </a:r>
                      <a:endParaRPr lang="fr-CH" sz="2000" baseline="0" noProof="0" dirty="0">
                        <a:latin typeface="Arial Narrow" panose="020B0606020202030204" pitchFamily="34" charset="0"/>
                        <a:cs typeface="Lato"/>
                      </a:endParaRPr>
                    </a:p>
                    <a:p>
                      <a:pPr marL="285750" indent="-285750">
                        <a:buClrTx/>
                        <a:buFont typeface="Wingdings" pitchFamily="2" charset="2"/>
                        <a:buChar char="§"/>
                      </a:pPr>
                      <a:r>
                        <a:rPr lang="fr-CH" sz="2000" baseline="0" noProof="0" dirty="0">
                          <a:latin typeface="Arial Narrow" panose="020B0606020202030204" pitchFamily="34" charset="0"/>
                          <a:cs typeface="Lato"/>
                        </a:rPr>
                        <a:t>Fragment d’anticorps entièrement humanisé</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3"/>
                  </a:ext>
                </a:extLst>
              </a:tr>
            </a:tbl>
          </a:graphicData>
        </a:graphic>
      </p:graphicFrame>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4E92DA43-5712-40E9-AFDC-2C1062C78C6F" descr="7646DFF2-B812-4635-AA57-5171E34E5A45@chrc">
            <a:extLst>
              <a:ext uri="{FF2B5EF4-FFF2-40B4-BE49-F238E27FC236}">
                <a16:creationId xmlns:a16="http://schemas.microsoft.com/office/drawing/2014/main" id="{33D51E8B-6F07-468C-BA55-00F05996D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38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2374489"/>
            <a:ext cx="7166466" cy="1200329"/>
          </a:xfrm>
          <a:prstGeom prst="rect">
            <a:avLst/>
          </a:prstGeom>
        </p:spPr>
        <p:txBody>
          <a:bodyPr wrap="square">
            <a:spAutoFit/>
          </a:bodyPr>
          <a:lstStyle/>
          <a:p>
            <a:pPr algn="ctr">
              <a:defRPr/>
            </a:pPr>
            <a:r>
              <a:rPr lang="fr-BE" sz="3600" b="1" dirty="0">
                <a:solidFill>
                  <a:prstClr val="white"/>
                </a:solidFill>
                <a:latin typeface="Arial Narrow" panose="020B0606020202030204" pitchFamily="34" charset="0"/>
              </a:rPr>
              <a:t>Quels sont les schémas d’utilisation de doses réduites au Canada? </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15064"/>
            <a:ext cx="694226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Utilisation appropriée des agents </a:t>
            </a:r>
            <a:r>
              <a:rPr kumimoji="0" lang="fr-FR" sz="24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antithrombotiques</a:t>
            </a:r>
            <a:r>
              <a:rPr kumimoji="0" lang="fr-FR"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 chez les patients canadiens atteints de FANV</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Bell AD, et al. Am J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Apr 1;117(7):1107-11</a:t>
            </a:r>
          </a:p>
        </p:txBody>
      </p:sp>
      <p:sp>
        <p:nvSpPr>
          <p:cNvPr id="14" name="TextBox 13">
            <a:extLst>
              <a:ext uri="{FF2B5EF4-FFF2-40B4-BE49-F238E27FC236}">
                <a16:creationId xmlns:a16="http://schemas.microsoft.com/office/drawing/2014/main" id="{0B1A95A2-E232-4D4B-B364-ED43630DFEB5}"/>
              </a:ext>
            </a:extLst>
          </p:cNvPr>
          <p:cNvSpPr txBox="1"/>
          <p:nvPr/>
        </p:nvSpPr>
        <p:spPr>
          <a:xfrm>
            <a:off x="228127" y="1428937"/>
            <a:ext cx="8915873" cy="4655421"/>
          </a:xfrm>
          <a:prstGeom prst="rect">
            <a:avLst/>
          </a:prstGeom>
          <a:noFill/>
        </p:spPr>
        <p:txBody>
          <a:bodyPr wrap="square" lIns="38397" tIns="19199" rIns="38397" bIns="19199" rtlCol="0">
            <a:spAutoFit/>
          </a:bodyPr>
          <a:lstStyle/>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7 019 patients atteints de FANV proviennent de 735 cabinets de médecins généralistes</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Plus de 90% des patients ayant un score CHADS</a:t>
            </a:r>
            <a:r>
              <a:rPr kumimoji="0" lang="fr-BE" sz="2300" b="1" i="0" u="none" strike="noStrike" kern="1200" cap="none" spc="0" normalizeH="0" baseline="-25000" noProof="0" dirty="0">
                <a:ln>
                  <a:noFill/>
                </a:ln>
                <a:solidFill>
                  <a:prstClr val="black">
                    <a:lumMod val="75000"/>
                    <a:lumOff val="25000"/>
                  </a:prstClr>
                </a:solidFill>
                <a:effectLst/>
                <a:uLnTx/>
                <a:uFillTx/>
                <a:latin typeface="Arial Narrow" panose="020B0606020202030204" pitchFamily="34" charset="0"/>
                <a:ea typeface="+mn-ea"/>
                <a:cs typeface="+mn-cs"/>
              </a:rPr>
              <a:t>2</a:t>
            </a: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&gt;1 reçoivent un anticoagulant oral</a:t>
            </a:r>
          </a:p>
          <a:p>
            <a:pPr marL="0" marR="0" lvl="0" indent="0" algn="ctr" defTabSz="685800" rtl="0" eaLnBrk="1" fontAlgn="auto" latinLnBrk="0" hangingPunct="1">
              <a:lnSpc>
                <a:spcPct val="100000"/>
              </a:lnSpc>
              <a:spcBef>
                <a:spcPts val="0"/>
              </a:spcBef>
              <a:spcAft>
                <a:spcPts val="0"/>
              </a:spcAft>
              <a:buClr>
                <a:srgbClr val="00B0F0"/>
              </a:buClr>
              <a:buSzTx/>
              <a:buFontTx/>
              <a:buNone/>
              <a:tabLst/>
              <a:defRPr/>
            </a:pPr>
            <a:r>
              <a:rPr kumimoji="0" lang="fr-BE" sz="3600" b="1" i="0" u="none" strike="noStrike" kern="1200" cap="none" spc="0" normalizeH="0" baseline="0" noProof="0" dirty="0">
                <a:ln w="22225">
                  <a:solidFill>
                    <a:srgbClr val="183059"/>
                  </a:solidFill>
                  <a:prstDash val="solid"/>
                </a:ln>
                <a:solidFill>
                  <a:srgbClr val="00B0F0"/>
                </a:solidFill>
                <a:effectLst/>
                <a:uLnTx/>
                <a:uFillTx/>
                <a:latin typeface="Arial Narrow" panose="020B0606020202030204" pitchFamily="34" charset="0"/>
                <a:ea typeface="+mn-ea"/>
                <a:cs typeface="+mn-cs"/>
              </a:rPr>
              <a:t>MAIS ….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Plus de 50 % des patients sous ACO reçoivent de la warfarine </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30,9% des patients sous warfarine , le temps dans la zone thérapeutique est &lt; 65%</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Parmi les patients sous AOD, 11,7 % recevaient une dose inappropriée</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7,4 %, le médicament était sous-dosé</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4,3 %, le médicament était </a:t>
            </a:r>
            <a:r>
              <a:rPr kumimoji="0" lang="fr-BE" sz="20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surdosé</a:t>
            </a: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3,2 % des patients sous AOD, le médicament était contre-indiqué en raison d’une dysfonction rénale</a:t>
            </a:r>
          </a:p>
        </p:txBody>
      </p:sp>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164203"/>
            <a:ext cx="860023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FANV : FA non </a:t>
            </a:r>
            <a:r>
              <a:rPr kumimoji="0" lang="en-CA" altLang="en-US" sz="9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valvulaire</a:t>
            </a:r>
            <a:endPar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pic>
        <p:nvPicPr>
          <p:cNvPr id="16" name="4E92DA43-5712-40E9-AFDC-2C1062C78C6F" descr="7646DFF2-B812-4635-AA57-5171E34E5A45@chrc">
            <a:extLst>
              <a:ext uri="{FF2B5EF4-FFF2-40B4-BE49-F238E27FC236}">
                <a16:creationId xmlns:a16="http://schemas.microsoft.com/office/drawing/2014/main" id="{A4815CA6-F4E5-4A12-BAC9-94B9CC436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9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9" name="Chart 18">
            <a:extLst>
              <a:ext uri="{FF2B5EF4-FFF2-40B4-BE49-F238E27FC236}">
                <a16:creationId xmlns:a16="http://schemas.microsoft.com/office/drawing/2014/main" id="{CA2B4B1C-4414-4F8C-B142-A7A0275EA121}"/>
              </a:ext>
            </a:extLst>
          </p:cNvPr>
          <p:cNvGraphicFramePr/>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19548227-9C3C-43CD-AAEE-3B71B4B2F9DB}"/>
              </a:ext>
            </a:extLst>
          </p:cNvPr>
          <p:cNvGraphicFramePr/>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D6887B70-2C07-4061-B691-62D1778CCAB4}"/>
              </a:ext>
            </a:extLst>
          </p:cNvPr>
          <p:cNvGraphicFramePr/>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ADFFE308-16B7-4070-8711-41400F1B4A85}"/>
              </a:ext>
            </a:extLst>
          </p:cNvPr>
          <p:cNvSpPr txBox="1"/>
          <p:nvPr/>
        </p:nvSpPr>
        <p:spPr>
          <a:xfrm>
            <a:off x="318977"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(n=556</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3257108"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(n=181</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110381A3-DAAD-4615-A106-0C1BA5610B49}"/>
              </a:ext>
            </a:extLst>
          </p:cNvPr>
          <p:cNvSpPr txBox="1"/>
          <p:nvPr/>
        </p:nvSpPr>
        <p:spPr>
          <a:xfrm>
            <a:off x="6254009" y="1685849"/>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(n=369</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Rectangle 24">
            <a:extLst>
              <a:ext uri="{FF2B5EF4-FFF2-40B4-BE49-F238E27FC236}">
                <a16:creationId xmlns:a16="http://schemas.microsoft.com/office/drawing/2014/main" id="{63B65967-35D1-4D5B-9280-10E053AEC85F}"/>
              </a:ext>
            </a:extLst>
          </p:cNvPr>
          <p:cNvSpPr/>
          <p:nvPr/>
        </p:nvSpPr>
        <p:spPr>
          <a:xfrm>
            <a:off x="221678" y="5789746"/>
            <a:ext cx="8922321" cy="646331"/>
          </a:xfrm>
          <a:prstGeom prst="rect">
            <a:avLst/>
          </a:prstGeom>
        </p:spPr>
        <p:txBody>
          <a:bodyPr wrap="square">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t>
            </a: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En accord avec les recommandations posologiques figurant dans la monographie des produits de Santé Canada</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FR" sz="12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Informations posologiques disponibles</a:t>
            </a:r>
          </a:p>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6" name="Rectangle 15">
            <a:extLst>
              <a:ext uri="{FF2B5EF4-FFF2-40B4-BE49-F238E27FC236}">
                <a16:creationId xmlns:a16="http://schemas.microsoft.com/office/drawing/2014/main" id="{4B05FE17-A315-4F41-A84F-A6072B23434A}"/>
              </a:ext>
            </a:extLst>
          </p:cNvPr>
          <p:cNvSpPr/>
          <p:nvPr/>
        </p:nvSpPr>
        <p:spPr>
          <a:xfrm>
            <a:off x="46020" y="65441"/>
            <a:ext cx="648450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Doses des AOD et concordance *</a:t>
            </a:r>
          </a:p>
        </p:txBody>
      </p:sp>
      <p:pic>
        <p:nvPicPr>
          <p:cNvPr id="15" name="Picture 14" descr="A drawing of a face&#10;&#10;Description generated with high confidence">
            <a:extLst>
              <a:ext uri="{FF2B5EF4-FFF2-40B4-BE49-F238E27FC236}">
                <a16:creationId xmlns:a16="http://schemas.microsoft.com/office/drawing/2014/main" id="{4731783E-D55D-42AF-99A9-69406358FA42}"/>
              </a:ext>
            </a:extLst>
          </p:cNvPr>
          <p:cNvPicPr>
            <a:picLocks noChangeAspect="1"/>
          </p:cNvPicPr>
          <p:nvPr/>
        </p:nvPicPr>
        <p:blipFill>
          <a:blip r:embed="rId8" cstate="hq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49760" y="692804"/>
            <a:ext cx="1556955" cy="411401"/>
          </a:xfrm>
          <a:prstGeom prst="rect">
            <a:avLst/>
          </a:prstGeom>
        </p:spPr>
      </p:pic>
      <p:pic>
        <p:nvPicPr>
          <p:cNvPr id="18" name="4E92DA43-5712-40E9-AFDC-2C1062C78C6F" descr="7646DFF2-B812-4635-AA57-5171E34E5A45@chrc">
            <a:extLst>
              <a:ext uri="{FF2B5EF4-FFF2-40B4-BE49-F238E27FC236}">
                <a16:creationId xmlns:a16="http://schemas.microsoft.com/office/drawing/2014/main" id="{EFC40787-BC90-4C73-A526-B2CE4FDFDD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657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877353"/>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54913"/>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1317081"/>
            <a:ext cx="7166466" cy="584775"/>
          </a:xfrm>
          <a:prstGeom prst="rect">
            <a:avLst/>
          </a:prstGeom>
        </p:spPr>
        <p:txBody>
          <a:bodyPr wrap="square">
            <a:spAutoFit/>
          </a:bodyPr>
          <a:lstStyle/>
          <a:p>
            <a:pPr lvl="0" algn="ctr">
              <a:defRPr/>
            </a:pPr>
            <a:r>
              <a:rPr lang="fr-MC" sz="3200" b="1" dirty="0">
                <a:solidFill>
                  <a:prstClr val="white">
                    <a:lumMod val="95000"/>
                  </a:prstClr>
                </a:solidFill>
                <a:latin typeface="Arial Narrow" panose="020B0606020202030204" pitchFamily="34" charset="0"/>
                <a:cs typeface="Candara"/>
              </a:rPr>
              <a:t>À quoi servent les données du monde réel? </a:t>
            </a: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370039"/>
            <a:ext cx="1094480" cy="10944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F96887-E4E9-46D3-988F-9BE617A7B826}"/>
              </a:ext>
            </a:extLst>
          </p:cNvPr>
          <p:cNvSpPr/>
          <p:nvPr/>
        </p:nvSpPr>
        <p:spPr>
          <a:xfrm>
            <a:off x="0" y="3739289"/>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 name="Hexagon 9">
            <a:extLst>
              <a:ext uri="{FF2B5EF4-FFF2-40B4-BE49-F238E27FC236}">
                <a16:creationId xmlns:a16="http://schemas.microsoft.com/office/drawing/2014/main" id="{A0799454-D842-44BC-8966-BDB028D5472D}"/>
              </a:ext>
            </a:extLst>
          </p:cNvPr>
          <p:cNvSpPr/>
          <p:nvPr/>
        </p:nvSpPr>
        <p:spPr>
          <a:xfrm>
            <a:off x="151640" y="3016849"/>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154ED0BD-5881-4F8D-83E7-D1C1C70EBFFB}"/>
              </a:ext>
            </a:extLst>
          </p:cNvPr>
          <p:cNvSpPr/>
          <p:nvPr/>
        </p:nvSpPr>
        <p:spPr>
          <a:xfrm>
            <a:off x="1632098" y="3923120"/>
            <a:ext cx="7166466" cy="1077218"/>
          </a:xfrm>
          <a:prstGeom prst="rect">
            <a:avLst/>
          </a:prstGeom>
        </p:spPr>
        <p:txBody>
          <a:bodyPr wrap="square">
            <a:spAutoFit/>
          </a:bodyPr>
          <a:lstStyle/>
          <a:p>
            <a:pPr lvl="0" algn="ctr">
              <a:defRPr/>
            </a:pPr>
            <a:r>
              <a:rPr lang="fr-CH" sz="3200" b="1" dirty="0">
                <a:solidFill>
                  <a:prstClr val="white">
                    <a:lumMod val="95000"/>
                  </a:prstClr>
                </a:solidFill>
                <a:latin typeface="Arial Narrow" panose="020B0606020202030204" pitchFamily="34" charset="0"/>
                <a:cs typeface="Candara"/>
              </a:rPr>
              <a:t>Quels sont les résultats dans le monde réel chez les patients recevant des AOD? </a:t>
            </a:r>
          </a:p>
        </p:txBody>
      </p:sp>
      <p:pic>
        <p:nvPicPr>
          <p:cNvPr id="12" name="Picture 4" descr="Related image">
            <a:extLst>
              <a:ext uri="{FF2B5EF4-FFF2-40B4-BE49-F238E27FC236}">
                <a16:creationId xmlns:a16="http://schemas.microsoft.com/office/drawing/2014/main" id="{1CACBB9E-E1BE-47A4-A8C7-2A2192C59EFC}"/>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3231975"/>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59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2" name="Straight Connector 241">
            <a:extLst>
              <a:ext uri="{FF2B5EF4-FFF2-40B4-BE49-F238E27FC236}">
                <a16:creationId xmlns:a16="http://schemas.microsoft.com/office/drawing/2014/main" id="{8979D22D-D213-4EE1-BDE0-5D63231BA240}"/>
              </a:ext>
            </a:extLst>
          </p:cNvPr>
          <p:cNvCxnSpPr/>
          <p:nvPr/>
        </p:nvCxnSpPr>
        <p:spPr>
          <a:xfrm flipH="1">
            <a:off x="7389490" y="5459686"/>
            <a:ext cx="1463040" cy="0"/>
          </a:xfrm>
          <a:prstGeom prst="line">
            <a:avLst/>
          </a:prstGeom>
          <a:noFill/>
          <a:ln w="28575" cap="flat" cmpd="sng" algn="ctr">
            <a:solidFill>
              <a:srgbClr val="44546A"/>
            </a:solidFill>
            <a:prstDash val="solid"/>
            <a:miter lim="800000"/>
          </a:ln>
          <a:effectLst/>
        </p:spPr>
      </p:cxn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3826" y="11943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fr-CA" sz="3600" b="1" dirty="0">
                <a:solidFill>
                  <a:srgbClr val="183059"/>
                </a:solidFill>
                <a:latin typeface="Arial Narrow" panose="020B0606020202030204" pitchFamily="34" charset="0"/>
                <a:cs typeface="Aharoni" panose="02010803020104030203" pitchFamily="2" charset="-79"/>
              </a:rPr>
              <a:t>Hiérarchie des données médicales</a:t>
            </a:r>
            <a:endParaRPr kumimoji="0" lang="fr-CA" sz="36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Modifiié</a:t>
            </a:r>
            <a:r>
              <a:rPr lang="en-CA" sz="1000" dirty="0">
                <a:solidFill>
                  <a:prstClr val="white"/>
                </a:solidFill>
                <a:latin typeface="Arial Narrow" panose="020B0606020202030204" pitchFamily="34" charset="0"/>
              </a:rPr>
              <a:t> de logicofscience.com The hierarchy of evidence: Is the study’s design robust? January 12, 2016</a:t>
            </a:r>
          </a:p>
        </p:txBody>
      </p:sp>
      <p:cxnSp>
        <p:nvCxnSpPr>
          <p:cNvPr id="229" name="Straight Arrow Connector 228">
            <a:extLst>
              <a:ext uri="{FF2B5EF4-FFF2-40B4-BE49-F238E27FC236}">
                <a16:creationId xmlns:a16="http://schemas.microsoft.com/office/drawing/2014/main" id="{B3C2411E-D748-45AE-992E-E2E9598F74FB}"/>
              </a:ext>
            </a:extLst>
          </p:cNvPr>
          <p:cNvCxnSpPr/>
          <p:nvPr/>
        </p:nvCxnSpPr>
        <p:spPr>
          <a:xfrm flipH="1">
            <a:off x="901167" y="1784610"/>
            <a:ext cx="16494" cy="3925926"/>
          </a:xfrm>
          <a:prstGeom prst="straightConnector1">
            <a:avLst/>
          </a:prstGeom>
          <a:noFill/>
          <a:ln w="28575" cap="flat" cmpd="sng" algn="ctr">
            <a:solidFill>
              <a:srgbClr val="44546A"/>
            </a:solidFill>
            <a:prstDash val="solid"/>
            <a:miter lim="800000"/>
            <a:headEnd type="arrow"/>
            <a:tailEnd type="arrow"/>
          </a:ln>
          <a:effectLst/>
        </p:spPr>
      </p:cxnSp>
      <p:cxnSp>
        <p:nvCxnSpPr>
          <p:cNvPr id="243" name="Straight Connector 242">
            <a:extLst>
              <a:ext uri="{FF2B5EF4-FFF2-40B4-BE49-F238E27FC236}">
                <a16:creationId xmlns:a16="http://schemas.microsoft.com/office/drawing/2014/main" id="{67EA1A1A-EFD7-4D58-BC88-5FFB35582294}"/>
              </a:ext>
            </a:extLst>
          </p:cNvPr>
          <p:cNvCxnSpPr/>
          <p:nvPr/>
        </p:nvCxnSpPr>
        <p:spPr>
          <a:xfrm>
            <a:off x="6554891" y="3222229"/>
            <a:ext cx="2160747" cy="0"/>
          </a:xfrm>
          <a:prstGeom prst="line">
            <a:avLst/>
          </a:prstGeom>
          <a:noFill/>
          <a:ln w="28575" cap="flat" cmpd="sng" algn="ctr">
            <a:solidFill>
              <a:srgbClr val="44546A"/>
            </a:solidFill>
            <a:prstDash val="solid"/>
            <a:miter lim="800000"/>
          </a:ln>
          <a:effectLst/>
        </p:spPr>
      </p:cxnSp>
      <p:sp>
        <p:nvSpPr>
          <p:cNvPr id="244" name="TextBox 243">
            <a:extLst>
              <a:ext uri="{FF2B5EF4-FFF2-40B4-BE49-F238E27FC236}">
                <a16:creationId xmlns:a16="http://schemas.microsoft.com/office/drawing/2014/main" id="{0424B7F9-9A9D-4245-A117-30471FE1FD99}"/>
              </a:ext>
            </a:extLst>
          </p:cNvPr>
          <p:cNvSpPr txBox="1"/>
          <p:nvPr/>
        </p:nvSpPr>
        <p:spPr>
          <a:xfrm>
            <a:off x="7156317" y="3968946"/>
            <a:ext cx="1797287" cy="646331"/>
          </a:xfrm>
          <a:prstGeom prst="rect">
            <a:avLst/>
          </a:prstGeom>
          <a:noFill/>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Études </a:t>
            </a:r>
          </a:p>
          <a:p>
            <a:pPr algn="ctr" defTabSz="914400"/>
            <a:r>
              <a:rPr lang="en-US" b="1" dirty="0" err="1">
                <a:solidFill>
                  <a:schemeClr val="tx1">
                    <a:lumMod val="65000"/>
                    <a:lumOff val="35000"/>
                  </a:schemeClr>
                </a:solidFill>
                <a:latin typeface="Arial Narrow" panose="020B0606020202030204" pitchFamily="34" charset="0"/>
              </a:rPr>
              <a:t>observationnelles</a:t>
            </a:r>
            <a:endParaRPr lang="en-US" b="1" dirty="0">
              <a:solidFill>
                <a:schemeClr val="tx1">
                  <a:lumMod val="65000"/>
                  <a:lumOff val="35000"/>
                </a:schemeClr>
              </a:solidFill>
              <a:latin typeface="Arial Narrow" panose="020B0606020202030204" pitchFamily="34" charset="0"/>
            </a:endParaRPr>
          </a:p>
        </p:txBody>
      </p:sp>
      <p:cxnSp>
        <p:nvCxnSpPr>
          <p:cNvPr id="245" name="Straight Arrow Connector 244">
            <a:extLst>
              <a:ext uri="{FF2B5EF4-FFF2-40B4-BE49-F238E27FC236}">
                <a16:creationId xmlns:a16="http://schemas.microsoft.com/office/drawing/2014/main" id="{BB2678EC-49F0-4D96-ABEE-3A76E8C13CA2}"/>
              </a:ext>
            </a:extLst>
          </p:cNvPr>
          <p:cNvCxnSpPr/>
          <p:nvPr/>
        </p:nvCxnSpPr>
        <p:spPr>
          <a:xfrm flipV="1">
            <a:off x="7982398" y="3440153"/>
            <a:ext cx="0" cy="485140"/>
          </a:xfrm>
          <a:prstGeom prst="straightConnector1">
            <a:avLst/>
          </a:prstGeom>
          <a:noFill/>
          <a:ln w="28575" cap="flat" cmpd="sng" algn="ctr">
            <a:solidFill>
              <a:srgbClr val="44546A"/>
            </a:solidFill>
            <a:prstDash val="solid"/>
            <a:miter lim="800000"/>
            <a:tailEnd type="arrow"/>
          </a:ln>
          <a:effectLst/>
        </p:spPr>
      </p:cxnSp>
      <p:cxnSp>
        <p:nvCxnSpPr>
          <p:cNvPr id="246" name="Straight Arrow Connector 245">
            <a:extLst>
              <a:ext uri="{FF2B5EF4-FFF2-40B4-BE49-F238E27FC236}">
                <a16:creationId xmlns:a16="http://schemas.microsoft.com/office/drawing/2014/main" id="{961D10C2-685D-4200-868D-D65FAC1B6D3B}"/>
              </a:ext>
            </a:extLst>
          </p:cNvPr>
          <p:cNvCxnSpPr/>
          <p:nvPr/>
        </p:nvCxnSpPr>
        <p:spPr>
          <a:xfrm>
            <a:off x="7982398" y="4751234"/>
            <a:ext cx="0" cy="485140"/>
          </a:xfrm>
          <a:prstGeom prst="straightConnector1">
            <a:avLst/>
          </a:prstGeom>
          <a:noFill/>
          <a:ln w="28575" cap="flat" cmpd="sng" algn="ctr">
            <a:solidFill>
              <a:srgbClr val="44546A"/>
            </a:solidFill>
            <a:prstDash val="solid"/>
            <a:miter lim="800000"/>
            <a:tailEnd type="arrow"/>
          </a:ln>
          <a:effectLst/>
        </p:spPr>
      </p:cxnSp>
      <p:sp>
        <p:nvSpPr>
          <p:cNvPr id="247" name="TextBox 246">
            <a:extLst>
              <a:ext uri="{FF2B5EF4-FFF2-40B4-BE49-F238E27FC236}">
                <a16:creationId xmlns:a16="http://schemas.microsoft.com/office/drawing/2014/main" id="{FD3E3C06-92ED-47C6-863E-DCD9805BB326}"/>
              </a:ext>
            </a:extLst>
          </p:cNvPr>
          <p:cNvSpPr txBox="1"/>
          <p:nvPr/>
        </p:nvSpPr>
        <p:spPr>
          <a:xfrm>
            <a:off x="338661" y="1405743"/>
            <a:ext cx="1120957" cy="369332"/>
          </a:xfrm>
          <a:prstGeom prst="rect">
            <a:avLst/>
          </a:prstGeom>
          <a:noFill/>
        </p:spPr>
        <p:txBody>
          <a:bodyPr wrap="none" lIns="0" tIns="0" rIns="0" bIns="0" rtlCol="0">
            <a:noAutofit/>
          </a:bodyPr>
          <a:lstStyle/>
          <a:p>
            <a:pPr algn="ctr" defTabSz="914400"/>
            <a:r>
              <a:rPr lang="en-US" b="1" dirty="0">
                <a:solidFill>
                  <a:srgbClr val="16823E">
                    <a:lumMod val="60000"/>
                    <a:lumOff val="40000"/>
                  </a:srgbClr>
                </a:solidFill>
                <a:latin typeface="Arial Narrow" panose="020B0606020202030204" pitchFamily="34" charset="0"/>
              </a:rPr>
              <a:t>Plus </a:t>
            </a:r>
            <a:r>
              <a:rPr lang="en-US" b="1" dirty="0" err="1">
                <a:solidFill>
                  <a:srgbClr val="16823E">
                    <a:lumMod val="60000"/>
                    <a:lumOff val="40000"/>
                  </a:srgbClr>
                </a:solidFill>
                <a:latin typeface="Arial Narrow" panose="020B0606020202030204" pitchFamily="34" charset="0"/>
              </a:rPr>
              <a:t>probantes</a:t>
            </a:r>
            <a:endParaRPr lang="en-US" b="1" dirty="0">
              <a:solidFill>
                <a:srgbClr val="16823E">
                  <a:lumMod val="60000"/>
                  <a:lumOff val="40000"/>
                </a:srgbClr>
              </a:solidFill>
              <a:latin typeface="Arial Narrow" panose="020B0606020202030204" pitchFamily="34" charset="0"/>
            </a:endParaRPr>
          </a:p>
        </p:txBody>
      </p:sp>
      <p:sp>
        <p:nvSpPr>
          <p:cNvPr id="248" name="TextBox 247">
            <a:extLst>
              <a:ext uri="{FF2B5EF4-FFF2-40B4-BE49-F238E27FC236}">
                <a16:creationId xmlns:a16="http://schemas.microsoft.com/office/drawing/2014/main" id="{6827453D-4E55-4EC4-9FE4-6CA119F60038}"/>
              </a:ext>
            </a:extLst>
          </p:cNvPr>
          <p:cNvSpPr txBox="1"/>
          <p:nvPr/>
        </p:nvSpPr>
        <p:spPr>
          <a:xfrm>
            <a:off x="338661" y="5828291"/>
            <a:ext cx="967558" cy="369332"/>
          </a:xfrm>
          <a:prstGeom prst="rect">
            <a:avLst/>
          </a:prstGeom>
          <a:noFill/>
        </p:spPr>
        <p:txBody>
          <a:bodyPr wrap="none" lIns="0" tIns="0" rIns="0" bIns="0" rtlCol="0">
            <a:noAutofit/>
          </a:bodyPr>
          <a:lstStyle/>
          <a:p>
            <a:pPr algn="ctr" defTabSz="914400"/>
            <a:r>
              <a:rPr lang="en-US" b="1" dirty="0" err="1">
                <a:solidFill>
                  <a:srgbClr val="D36737"/>
                </a:solidFill>
                <a:latin typeface="Arial Narrow" panose="020B0606020202030204" pitchFamily="34" charset="0"/>
              </a:rPr>
              <a:t>Moins</a:t>
            </a:r>
            <a:r>
              <a:rPr lang="en-US" b="1" dirty="0">
                <a:solidFill>
                  <a:srgbClr val="D36737"/>
                </a:solidFill>
                <a:latin typeface="Arial Narrow" panose="020B0606020202030204" pitchFamily="34" charset="0"/>
              </a:rPr>
              <a:t> </a:t>
            </a:r>
            <a:r>
              <a:rPr lang="en-US" b="1" dirty="0" err="1">
                <a:solidFill>
                  <a:srgbClr val="D36737"/>
                </a:solidFill>
                <a:latin typeface="Arial Narrow" panose="020B0606020202030204" pitchFamily="34" charset="0"/>
              </a:rPr>
              <a:t>probantes</a:t>
            </a:r>
            <a:endParaRPr lang="en-US" b="1" dirty="0">
              <a:solidFill>
                <a:srgbClr val="D36737"/>
              </a:solidFill>
              <a:latin typeface="Arial Narrow" panose="020B0606020202030204" pitchFamily="34" charset="0"/>
            </a:endParaRPr>
          </a:p>
        </p:txBody>
      </p:sp>
      <p:pic>
        <p:nvPicPr>
          <p:cNvPr id="3" name="Picture 2">
            <a:extLst>
              <a:ext uri="{FF2B5EF4-FFF2-40B4-BE49-F238E27FC236}">
                <a16:creationId xmlns:a16="http://schemas.microsoft.com/office/drawing/2014/main" id="{AA362796-4D72-47E5-997A-158C31250481}"/>
              </a:ext>
            </a:extLst>
          </p:cNvPr>
          <p:cNvPicPr>
            <a:picLocks noChangeAspect="1"/>
          </p:cNvPicPr>
          <p:nvPr/>
        </p:nvPicPr>
        <p:blipFill>
          <a:blip r:embed="rId5"/>
          <a:stretch>
            <a:fillRect/>
          </a:stretch>
        </p:blipFill>
        <p:spPr>
          <a:xfrm>
            <a:off x="1593180" y="1466624"/>
            <a:ext cx="5974752" cy="4619095"/>
          </a:xfrm>
          <a:prstGeom prst="rect">
            <a:avLst/>
          </a:prstGeom>
          <a:ln>
            <a:noFill/>
          </a:ln>
          <a:effectLst>
            <a:outerShdw blurRad="292100" dist="139700" dir="2700000" algn="tl" rotWithShape="0">
              <a:srgbClr val="333333">
                <a:alpha val="65000"/>
              </a:srgbClr>
            </a:outerShdw>
          </a:effectLst>
        </p:spPr>
      </p:pic>
      <p:pic>
        <p:nvPicPr>
          <p:cNvPr id="17" name="4E92DA43-5712-40E9-AFDC-2C1062C78C6F" descr="7646DFF2-B812-4635-AA57-5171E34E5A45@chrc">
            <a:extLst>
              <a:ext uri="{FF2B5EF4-FFF2-40B4-BE49-F238E27FC236}">
                <a16:creationId xmlns:a16="http://schemas.microsoft.com/office/drawing/2014/main" id="{4F4BFE6A-41F4-4C6B-80C2-BE3E94FA9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3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707886"/>
          </a:xfrm>
          <a:prstGeom prst="rect">
            <a:avLst/>
          </a:prstGeom>
          <a:noFill/>
        </p:spPr>
        <p:txBody>
          <a:bodyPr wrap="square">
            <a:spAutoFit/>
          </a:bodyPr>
          <a:lstStyle/>
          <a:p>
            <a:pPr lvl="0">
              <a:defRPr/>
            </a:pPr>
            <a:r>
              <a:rPr lang="fr-MC" sz="4000" b="1" dirty="0">
                <a:solidFill>
                  <a:srgbClr val="183059"/>
                </a:solidFill>
                <a:latin typeface="Arial Narrow" panose="020B0606020202030204" pitchFamily="34" charset="0"/>
                <a:cs typeface="Aharoni" panose="02010803020104030203" pitchFamily="2" charset="-79"/>
              </a:rPr>
              <a:t>Données non médicales</a:t>
            </a:r>
            <a:endParaRPr kumimoji="0" lang="fr-MC" sz="40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50" dirty="0" err="1">
                <a:solidFill>
                  <a:prstClr val="white"/>
                </a:solidFill>
                <a:latin typeface="Arial Narrow" panose="020B0606020202030204" pitchFamily="34" charset="0"/>
              </a:rPr>
              <a:t>Modifiié</a:t>
            </a:r>
            <a:r>
              <a:rPr lang="en-CA" sz="1050" dirty="0">
                <a:solidFill>
                  <a:prstClr val="white"/>
                </a:solidFill>
                <a:latin typeface="Arial Narrow" panose="020B0606020202030204" pitchFamily="34" charset="0"/>
              </a:rPr>
              <a:t> de logicofscience.com The hierarchy of evidence: Is the study’s design robust? January 12, 2016</a:t>
            </a:r>
          </a:p>
        </p:txBody>
      </p:sp>
      <p:sp>
        <p:nvSpPr>
          <p:cNvPr id="28" name="TextBox 27">
            <a:extLst>
              <a:ext uri="{FF2B5EF4-FFF2-40B4-BE49-F238E27FC236}">
                <a16:creationId xmlns:a16="http://schemas.microsoft.com/office/drawing/2014/main" id="{4A493055-FA10-4CEF-9A06-AD92D9C29C93}"/>
              </a:ext>
            </a:extLst>
          </p:cNvPr>
          <p:cNvSpPr txBox="1"/>
          <p:nvPr/>
        </p:nvSpPr>
        <p:spPr>
          <a:xfrm>
            <a:off x="586333" y="1707086"/>
            <a:ext cx="8551219" cy="3431709"/>
          </a:xfrm>
          <a:prstGeom prst="rect">
            <a:avLst/>
          </a:prstGeom>
          <a:noFill/>
        </p:spPr>
        <p:txBody>
          <a:bodyPr wrap="none" lIns="0" tIns="0" rIns="0" bIns="0" rtlCol="0">
            <a:noAutofit/>
          </a:bodyPr>
          <a:lstStyle/>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Désirs et témoignages de patients</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Appui par des célébrités</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Expérience avec votre dernier patient</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Intuition</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Instinct familial </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Information provenant de sources biaisées</a:t>
            </a:r>
          </a:p>
        </p:txBody>
      </p:sp>
      <p:pic>
        <p:nvPicPr>
          <p:cNvPr id="3" name="Picture 2">
            <a:extLst>
              <a:ext uri="{FF2B5EF4-FFF2-40B4-BE49-F238E27FC236}">
                <a16:creationId xmlns:a16="http://schemas.microsoft.com/office/drawing/2014/main" id="{1287EE02-987B-4967-9DFC-AD021138C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5750" y="1368527"/>
            <a:ext cx="2146300" cy="2682875"/>
          </a:xfrm>
          <a:prstGeom prst="rect">
            <a:avLst/>
          </a:prstGeom>
        </p:spPr>
      </p:pic>
      <p:pic>
        <p:nvPicPr>
          <p:cNvPr id="10" name="4E92DA43-5712-40E9-AFDC-2C1062C78C6F" descr="7646DFF2-B812-4635-AA57-5171E34E5A45@chrc">
            <a:extLst>
              <a:ext uri="{FF2B5EF4-FFF2-40B4-BE49-F238E27FC236}">
                <a16:creationId xmlns:a16="http://schemas.microsoft.com/office/drawing/2014/main" id="{6B2B2AB4-888E-4029-B527-9B304559E8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28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9544" y="77048"/>
            <a:ext cx="6576692" cy="1077218"/>
          </a:xfrm>
          <a:prstGeom prst="rect">
            <a:avLst/>
          </a:prstGeom>
          <a:noFill/>
        </p:spPr>
        <p:txBody>
          <a:bodyPr wrap="square">
            <a:spAutoFit/>
          </a:bodyPr>
          <a:lstStyle/>
          <a:p>
            <a:pPr lvl="0">
              <a:defRPr/>
            </a:pPr>
            <a:r>
              <a:rPr lang="fr-CA" sz="3200" b="1" dirty="0">
                <a:solidFill>
                  <a:srgbClr val="183059"/>
                </a:solidFill>
                <a:latin typeface="Arial Narrow" panose="020B0606020202030204" pitchFamily="34" charset="0"/>
                <a:cs typeface="Aharoni" panose="02010803020104030203" pitchFamily="2" charset="-79"/>
              </a:rPr>
              <a:t>À quoi servent les études fondées sur des données du monde réel?</a:t>
            </a:r>
            <a:endParaRPr kumimoji="0" lang="fr-CA"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50" dirty="0" err="1">
                <a:solidFill>
                  <a:prstClr val="white"/>
                </a:solidFill>
                <a:latin typeface="Arial Narrow" panose="020B0606020202030204" pitchFamily="34" charset="0"/>
              </a:rPr>
              <a:t>Modifiié</a:t>
            </a:r>
            <a:r>
              <a:rPr lang="en-CA" sz="1050" dirty="0">
                <a:solidFill>
                  <a:prstClr val="white"/>
                </a:solidFill>
                <a:latin typeface="Arial Narrow" panose="020B0606020202030204" pitchFamily="34" charset="0"/>
              </a:rPr>
              <a:t> de logicofscience.com The hierarchy of evidence: Is the study’s design robust? January 12, 2016</a:t>
            </a:r>
          </a:p>
        </p:txBody>
      </p:sp>
      <p:sp>
        <p:nvSpPr>
          <p:cNvPr id="2" name="TextBox 1">
            <a:extLst>
              <a:ext uri="{FF2B5EF4-FFF2-40B4-BE49-F238E27FC236}">
                <a16:creationId xmlns:a16="http://schemas.microsoft.com/office/drawing/2014/main" id="{7CD6B7BD-DF20-422B-89D6-6511B3147976}"/>
              </a:ext>
            </a:extLst>
          </p:cNvPr>
          <p:cNvSpPr txBox="1"/>
          <p:nvPr/>
        </p:nvSpPr>
        <p:spPr>
          <a:xfrm>
            <a:off x="189544" y="1320523"/>
            <a:ext cx="8862351" cy="4841582"/>
          </a:xfrm>
          <a:prstGeom prst="rect">
            <a:avLst/>
          </a:prstGeom>
          <a:noFill/>
        </p:spPr>
        <p:txBody>
          <a:bodyPr wrap="square" rtlCol="0">
            <a:spAutoFit/>
          </a:bodyPr>
          <a:lstStyle/>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Décrivent comment le traitement est utilisé</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Permettent des comparaisons qui ne sont pas disponibles dans les ERC</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Décrivent les résultats chez des populations spécifiques de patients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Permettent des études de sous-groupes pour des traitements personnalisés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Des observations uniques engendrent des hypothèses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Utilisent des échantillons de grande taille pour identifier des événements rares</a:t>
            </a:r>
          </a:p>
          <a:p>
            <a:pPr marL="284163" lvl="0" indent="-284163" defTabSz="914400">
              <a:lnSpc>
                <a:spcPct val="130000"/>
              </a:lnSpc>
              <a:buClr>
                <a:srgbClr val="00B0F0"/>
              </a:buClr>
              <a:buFont typeface="Wingdings" panose="05000000000000000000" pitchFamily="2" charset="2"/>
              <a:buChar char="§"/>
              <a:defRPr/>
            </a:pPr>
            <a:r>
              <a:rPr lang="fr-CA" sz="2400" b="1" dirty="0">
                <a:solidFill>
                  <a:srgbClr val="FF0000"/>
                </a:solidFill>
                <a:latin typeface="Arial Narrow" panose="020B0606020202030204" pitchFamily="34" charset="0"/>
              </a:rPr>
              <a:t>Ne réfutent JAMAIS </a:t>
            </a:r>
            <a:r>
              <a:rPr lang="fr-CA" sz="2400" b="1" dirty="0">
                <a:solidFill>
                  <a:prstClr val="black">
                    <a:lumMod val="85000"/>
                    <a:lumOff val="15000"/>
                  </a:prstClr>
                </a:solidFill>
                <a:latin typeface="Arial Narrow" panose="020B0606020202030204" pitchFamily="34" charset="0"/>
              </a:rPr>
              <a:t>les conclusions significatives des ERC</a:t>
            </a:r>
            <a:endParaRPr lang="en-US" sz="2400" b="1" dirty="0">
              <a:solidFill>
                <a:prstClr val="black">
                  <a:lumMod val="85000"/>
                  <a:lumOff val="15000"/>
                </a:prstClr>
              </a:solidFill>
              <a:latin typeface="Arial Narrow" panose="020B0606020202030204" pitchFamily="34" charset="0"/>
            </a:endParaRPr>
          </a:p>
        </p:txBody>
      </p:sp>
      <p:pic>
        <p:nvPicPr>
          <p:cNvPr id="14" name="4E92DA43-5712-40E9-AFDC-2C1062C78C6F" descr="7646DFF2-B812-4635-AA57-5171E34E5A45@chrc">
            <a:extLst>
              <a:ext uri="{FF2B5EF4-FFF2-40B4-BE49-F238E27FC236}">
                <a16:creationId xmlns:a16="http://schemas.microsoft.com/office/drawing/2014/main" id="{3D85D28E-BF7B-4EC2-A35F-F2CB236A8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104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4491" y="76214"/>
            <a:ext cx="6529357" cy="1077218"/>
          </a:xfrm>
          <a:prstGeom prst="rect">
            <a:avLst/>
          </a:prstGeom>
          <a:noFill/>
        </p:spPr>
        <p:txBody>
          <a:bodyPr wrap="square">
            <a:spAutoFit/>
          </a:bodyPr>
          <a:lstStyle/>
          <a:p>
            <a:pPr lvl="0">
              <a:defRPr/>
            </a:pPr>
            <a:r>
              <a:rPr lang="fr-BE" sz="3200" b="1" dirty="0">
                <a:solidFill>
                  <a:srgbClr val="183059"/>
                </a:solidFill>
                <a:latin typeface="Arial Narrow" panose="020B0606020202030204" pitchFamily="34" charset="0"/>
                <a:cs typeface="Aharoni" panose="02010803020104030203" pitchFamily="2" charset="-79"/>
              </a:rPr>
              <a:t>Qu’est-ce que « l’appariement par score de propension »?</a:t>
            </a:r>
            <a:endParaRPr kumimoji="0" lang="fr-BE"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Modifiié</a:t>
            </a:r>
            <a:r>
              <a:rPr lang="en-CA" sz="1000" dirty="0">
                <a:solidFill>
                  <a:prstClr val="white"/>
                </a:solidFill>
                <a:latin typeface="Arial Narrow" panose="020B0606020202030204" pitchFamily="34" charset="0"/>
              </a:rPr>
              <a:t> de logicofscience.com The hierarchy of evidence: Is the study’s design robust? January 12, 2016</a:t>
            </a:r>
          </a:p>
        </p:txBody>
      </p:sp>
      <p:sp>
        <p:nvSpPr>
          <p:cNvPr id="10" name="TextBox 9">
            <a:extLst>
              <a:ext uri="{FF2B5EF4-FFF2-40B4-BE49-F238E27FC236}">
                <a16:creationId xmlns:a16="http://schemas.microsoft.com/office/drawing/2014/main" id="{B2BF4C33-8808-42A6-B0FD-5944D01672F2}"/>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Les médecins prescrivent des traitements différents à des patients différents (les caractéristiques des patients déterminent leur propension à recevoir un traitement X).</a:t>
            </a:r>
          </a:p>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L’appariement par score de propension vise à corriger cette différence en appariant les patients dans un groupe avec des patients dans l’autre groupe sur la base des caractéristiques définissant leur propension à être dans un groupe plutôt que l’autre.</a:t>
            </a:r>
          </a:p>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Ne corrige pas toutes les différences de propension</a:t>
            </a:r>
          </a:p>
        </p:txBody>
      </p:sp>
      <p:pic>
        <p:nvPicPr>
          <p:cNvPr id="14" name="4E92DA43-5712-40E9-AFDC-2C1062C78C6F" descr="7646DFF2-B812-4635-AA57-5171E34E5A45@chrc">
            <a:extLst>
              <a:ext uri="{FF2B5EF4-FFF2-40B4-BE49-F238E27FC236}">
                <a16:creationId xmlns:a16="http://schemas.microsoft.com/office/drawing/2014/main" id="{900A31A5-12AF-47CA-8FE2-69D0FE2683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21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92105" y="0"/>
            <a:ext cx="6478140" cy="1200329"/>
          </a:xfrm>
          <a:prstGeom prst="rect">
            <a:avLst/>
          </a:prstGeom>
          <a:noFill/>
        </p:spPr>
        <p:txBody>
          <a:bodyPr wrap="square">
            <a:spAutoFit/>
          </a:bodyPr>
          <a:lstStyle/>
          <a:p>
            <a:pPr>
              <a:defRPr/>
            </a:pPr>
            <a:r>
              <a:rPr lang="fr-FR" sz="3600" b="1" dirty="0">
                <a:solidFill>
                  <a:srgbClr val="1B1A5A"/>
                </a:solidFill>
                <a:latin typeface="Arial Narrow" pitchFamily="34" charset="0"/>
                <a:cs typeface="Aharoni" panose="02010803020104030203" pitchFamily="2" charset="-79"/>
              </a:rPr>
              <a:t>Les données issues d’études du monde réel diffèrent</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Adapté</a:t>
            </a:r>
            <a:r>
              <a:rPr lang="en-CA" sz="1000" dirty="0">
                <a:solidFill>
                  <a:prstClr val="white"/>
                </a:solidFill>
                <a:latin typeface="Arial Narrow" panose="020B0606020202030204" pitchFamily="34" charset="0"/>
              </a:rPr>
              <a:t> de Dang A, Kaur K. </a:t>
            </a:r>
            <a:r>
              <a:rPr lang="en-CA" sz="1000" dirty="0" err="1">
                <a:solidFill>
                  <a:prstClr val="white"/>
                </a:solidFill>
                <a:latin typeface="Arial Narrow" panose="020B0606020202030204" pitchFamily="34" charset="0"/>
              </a:rPr>
              <a:t>Perspect</a:t>
            </a:r>
            <a:r>
              <a:rPr lang="en-CA" sz="1000" dirty="0">
                <a:solidFill>
                  <a:prstClr val="white"/>
                </a:solidFill>
                <a:latin typeface="Arial Narrow" panose="020B0606020202030204" pitchFamily="34" charset="0"/>
              </a:rPr>
              <a:t> Clin Res 2016; 7(1): 9-14.</a:t>
            </a:r>
          </a:p>
        </p:txBody>
      </p:sp>
      <p:graphicFrame>
        <p:nvGraphicFramePr>
          <p:cNvPr id="15" name="Group 82">
            <a:extLst>
              <a:ext uri="{FF2B5EF4-FFF2-40B4-BE49-F238E27FC236}">
                <a16:creationId xmlns:a16="http://schemas.microsoft.com/office/drawing/2014/main" id="{C26C0BEA-A9BE-475F-9CDA-CB3DDA2C6717}"/>
              </a:ext>
            </a:extLst>
          </p:cNvPr>
          <p:cNvGraphicFramePr>
            <a:graphicFrameLocks noGrp="1"/>
          </p:cNvGraphicFramePr>
          <p:nvPr>
            <p:extLst>
              <p:ext uri="{D42A27DB-BD31-4B8C-83A1-F6EECF244321}">
                <p14:modId xmlns:p14="http://schemas.microsoft.com/office/powerpoint/2010/main" val="1128317091"/>
              </p:ext>
            </p:extLst>
          </p:nvPr>
        </p:nvGraphicFramePr>
        <p:xfrm>
          <a:off x="439735" y="1280811"/>
          <a:ext cx="8251634" cy="5261408"/>
        </p:xfrm>
        <a:graphic>
          <a:graphicData uri="http://schemas.openxmlformats.org/drawingml/2006/table">
            <a:tbl>
              <a:tblPr>
                <a:effectLst>
                  <a:outerShdw blurRad="50800" dist="38100" dir="2700000" algn="tl" rotWithShape="0">
                    <a:prstClr val="black">
                      <a:alpha val="40000"/>
                    </a:prstClr>
                  </a:outerShdw>
                </a:effectLst>
              </a:tblPr>
              <a:tblGrid>
                <a:gridCol w="4304031">
                  <a:extLst>
                    <a:ext uri="{9D8B030D-6E8A-4147-A177-3AD203B41FA5}">
                      <a16:colId xmlns:a16="http://schemas.microsoft.com/office/drawing/2014/main" val="20000"/>
                    </a:ext>
                  </a:extLst>
                </a:gridCol>
                <a:gridCol w="3947603">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chemeClr val="bg1"/>
                          </a:solidFill>
                          <a:effectLst/>
                          <a:latin typeface="Arial Narrow" panose="020B0606020202030204" pitchFamily="34" charset="0"/>
                        </a:rPr>
                        <a:t>DONNÉES DU MONDE RÉEL </a:t>
                      </a:r>
                      <a:r>
                        <a:rPr kumimoji="0" lang="fr-CA" sz="1400" b="1" i="0" u="none" strike="noStrike" cap="none" normalizeH="0" baseline="0" noProof="0" dirty="0">
                          <a:ln>
                            <a:noFill/>
                          </a:ln>
                          <a:solidFill>
                            <a:srgbClr val="00B050"/>
                          </a:solidFill>
                          <a:effectLst/>
                          <a:latin typeface="Arial Narrow" panose="020B0606020202030204" pitchFamily="34" charset="0"/>
                        </a:rPr>
                        <a:t>PLUS PROBANTES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FFFFFF"/>
                          </a:solidFill>
                          <a:effectLst/>
                          <a:latin typeface="Arial Narrow" panose="020B0606020202030204" pitchFamily="34" charset="0"/>
                        </a:rPr>
                        <a:t>DONNÉES DU MONDE RÉEL </a:t>
                      </a:r>
                      <a:r>
                        <a:rPr kumimoji="0" lang="fr-CA" sz="1400" b="1" i="0" u="none" strike="noStrike" cap="none" normalizeH="0" baseline="0" noProof="0" dirty="0">
                          <a:ln>
                            <a:noFill/>
                          </a:ln>
                          <a:solidFill>
                            <a:srgbClr val="FF0000"/>
                          </a:solidFill>
                          <a:effectLst/>
                          <a:latin typeface="Arial Narrow" panose="020B0606020202030204" pitchFamily="34" charset="0"/>
                        </a:rPr>
                        <a:t>MOINS PROBANTES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fr-CA" altLang="zh-CN" sz="1600" b="0" baseline="0" noProof="0" dirty="0">
                          <a:solidFill>
                            <a:schemeClr val="tx1">
                              <a:lumMod val="85000"/>
                              <a:lumOff val="15000"/>
                            </a:schemeClr>
                          </a:solidFill>
                          <a:latin typeface="Arial Narrow" panose="020B0606020202030204" pitchFamily="34" charset="0"/>
                          <a:ea typeface="宋体"/>
                          <a:cs typeface="Arial"/>
                        </a:rPr>
                        <a:t>Données  prospectives; recueillies en vue d’un objectif spécifique</a:t>
                      </a:r>
                      <a:endParaRPr lang="fr-CA" altLang="zh-CN" sz="1600" b="0" noProof="0" dirty="0">
                        <a:solidFill>
                          <a:schemeClr val="tx1">
                            <a:lumMod val="85000"/>
                            <a:lumOff val="15000"/>
                          </a:schemeClr>
                        </a:solidFill>
                        <a:latin typeface="Arial Narrow" panose="020B0606020202030204" pitchFamily="34" charset="0"/>
                        <a:ea typeface="宋体"/>
                        <a:cs typeface="Arial"/>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Données rétrospectives; plus faciles à recueillir</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des études appariées par score de propension</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des études non appariées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 patients importantes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 patients réduites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 patients représentatives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 patients sélectionnées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d’évaluation standards (les mêmes que ceux utilisés dans les ERC)</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d’évaluation inhabituels (différents de ceux utilisés dans les ERC)</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d’efficacité et d’innocuité</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unilatéraux</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Suivi de longue durée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Suivi de courte durée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Financement indépendant de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Étude financée par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Analyse indépendante de l’industrie </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Analyse effectuée par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Analyse de sensibilité pour détecter les biais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Aucune analyse de sensibilité pour détecter les biais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00B050"/>
                          </a:solidFill>
                          <a:effectLst/>
                          <a:latin typeface="Arial Narrow" panose="020B0606020202030204" pitchFamily="34" charset="0"/>
                        </a:rPr>
                        <a:t>TENDANCES TEMPORELLES ET INNOCUITÉ</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00B050"/>
                          </a:solidFill>
                          <a:effectLst/>
                          <a:latin typeface="Arial Narrow" panose="020B0606020202030204" pitchFamily="34" charset="0"/>
                        </a:rPr>
                        <a:t>PEU FRÉQUEMMENT UTILES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11"/>
                  </a:ext>
                </a:extLst>
              </a:tr>
            </a:tbl>
          </a:graphicData>
        </a:graphic>
      </p:graphicFrame>
      <p:pic>
        <p:nvPicPr>
          <p:cNvPr id="10" name="4E92DA43-5712-40E9-AFDC-2C1062C78C6F" descr="7646DFF2-B812-4635-AA57-5171E34E5A45@chrc">
            <a:extLst>
              <a:ext uri="{FF2B5EF4-FFF2-40B4-BE49-F238E27FC236}">
                <a16:creationId xmlns:a16="http://schemas.microsoft.com/office/drawing/2014/main" id="{E19DCF88-C6DC-4DEA-8CE7-40A3A47E4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33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r>
              <a:rPr lang="fr-CA" sz="2600" b="1" dirty="0">
                <a:solidFill>
                  <a:srgbClr val="1B1A5A"/>
                </a:solidFill>
                <a:latin typeface="Arial Narrow" pitchFamily="34" charset="0"/>
                <a:cs typeface="Aharoni" panose="02010803020104030203" pitchFamily="2" charset="-79"/>
              </a:rPr>
              <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4655E555-72B9-3D4B-BA61-FB4AC29DC7BE}"/>
              </a:ext>
            </a:extLst>
          </p:cNvPr>
          <p:cNvSpPr/>
          <p:nvPr/>
        </p:nvSpPr>
        <p:spPr>
          <a:xfrm>
            <a:off x="4453192" y="2193595"/>
            <a:ext cx="4562211" cy="29727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4E92DA43-5712-40E9-AFDC-2C1062C78C6F" descr="7646DFF2-B812-4635-AA57-5171E34E5A45@chrc">
            <a:extLst>
              <a:ext uri="{FF2B5EF4-FFF2-40B4-BE49-F238E27FC236}">
                <a16:creationId xmlns:a16="http://schemas.microsoft.com/office/drawing/2014/main" id="{BFD0FA47-74CB-4D03-84E7-06C06B5194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3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r>
              <a:rPr lang="fr-CA" sz="2600" b="1" dirty="0">
                <a:solidFill>
                  <a:srgbClr val="1B1A5A"/>
                </a:solidFill>
                <a:latin typeface="Arial Narrow" pitchFamily="34" charset="0"/>
                <a:cs typeface="Aharoni" panose="02010803020104030203" pitchFamily="2" charset="-79"/>
              </a:rPr>
              <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68FCCAB5-85D4-DC4E-88BB-5BAC3A568DBD}"/>
              </a:ext>
            </a:extLst>
          </p:cNvPr>
          <p:cNvSpPr/>
          <p:nvPr/>
        </p:nvSpPr>
        <p:spPr>
          <a:xfrm>
            <a:off x="6691282" y="2160753"/>
            <a:ext cx="2405260" cy="306517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4E92DA43-5712-40E9-AFDC-2C1062C78C6F" descr="7646DFF2-B812-4635-AA57-5171E34E5A45@chrc">
            <a:extLst>
              <a:ext uri="{FF2B5EF4-FFF2-40B4-BE49-F238E27FC236}">
                <a16:creationId xmlns:a16="http://schemas.microsoft.com/office/drawing/2014/main" id="{A64CDDE7-191E-4C0D-99F6-410024A77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46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r>
              <a:rPr lang="fr-CA" sz="2600" b="1" dirty="0">
                <a:solidFill>
                  <a:srgbClr val="1B1A5A"/>
                </a:solidFill>
                <a:latin typeface="Arial Narrow" pitchFamily="34" charset="0"/>
                <a:cs typeface="Aharoni" panose="02010803020104030203" pitchFamily="2" charset="-79"/>
              </a:rPr>
              <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pic>
        <p:nvPicPr>
          <p:cNvPr id="17" name="4E92DA43-5712-40E9-AFDC-2C1062C78C6F" descr="7646DFF2-B812-4635-AA57-5171E34E5A45@chrc">
            <a:extLst>
              <a:ext uri="{FF2B5EF4-FFF2-40B4-BE49-F238E27FC236}">
                <a16:creationId xmlns:a16="http://schemas.microsoft.com/office/drawing/2014/main" id="{BF213721-E0E5-428D-843B-470E47B620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30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14740" y="24563"/>
            <a:ext cx="7025648" cy="1015663"/>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Étude </a:t>
            </a:r>
            <a:r>
              <a:rPr lang="fr-FR" sz="2000" b="1" dirty="0" err="1">
                <a:solidFill>
                  <a:srgbClr val="183059"/>
                </a:solidFill>
                <a:latin typeface="Arial Narrow" panose="020B0606020202030204" pitchFamily="34" charset="0"/>
                <a:cs typeface="Aharoni" panose="02010803020104030203" pitchFamily="2" charset="-79"/>
              </a:rPr>
              <a:t>ARISTOPHANES</a:t>
            </a:r>
            <a:r>
              <a:rPr lang="fr-FR" sz="2000" b="1" dirty="0">
                <a:solidFill>
                  <a:srgbClr val="183059"/>
                </a:solidFill>
                <a:latin typeface="Arial Narrow" panose="020B0606020202030204" pitchFamily="34" charset="0"/>
                <a:cs typeface="Aharoni" panose="02010803020104030203" pitchFamily="2" charset="-79"/>
              </a:rPr>
              <a:t> : Taux d’AVC/ES et d’hémorragie majeure chez les patients atteints de </a:t>
            </a:r>
            <a:r>
              <a:rPr lang="fr-FR" sz="2000" b="1" dirty="0" err="1">
                <a:solidFill>
                  <a:srgbClr val="183059"/>
                </a:solidFill>
                <a:latin typeface="Arial Narrow" panose="020B0606020202030204" pitchFamily="34" charset="0"/>
                <a:cs typeface="Aharoni" panose="02010803020104030203" pitchFamily="2" charset="-79"/>
              </a:rPr>
              <a:t>FANV</a:t>
            </a:r>
            <a:r>
              <a:rPr lang="fr-FR" sz="2000" b="1" dirty="0">
                <a:solidFill>
                  <a:srgbClr val="183059"/>
                </a:solidFill>
                <a:latin typeface="Arial Narrow" panose="020B0606020202030204" pitchFamily="34" charset="0"/>
                <a:cs typeface="Aharoni" panose="02010803020104030203" pitchFamily="2" charset="-79"/>
              </a:rPr>
              <a:t> traités par un </a:t>
            </a:r>
            <a:r>
              <a:rPr lang="fr-FR" sz="2000" b="1" dirty="0" err="1">
                <a:solidFill>
                  <a:srgbClr val="183059"/>
                </a:solidFill>
                <a:latin typeface="Arial Narrow" panose="020B0606020202030204" pitchFamily="34" charset="0"/>
                <a:cs typeface="Aharoni" panose="02010803020104030203" pitchFamily="2" charset="-79"/>
              </a:rPr>
              <a:t>ACOD</a:t>
            </a:r>
            <a:r>
              <a:rPr lang="fr-FR" sz="2000" b="1" dirty="0">
                <a:solidFill>
                  <a:srgbClr val="183059"/>
                </a:solidFill>
                <a:latin typeface="Arial Narrow" panose="020B0606020202030204" pitchFamily="34" charset="0"/>
                <a:cs typeface="Aharoni" panose="02010803020104030203" pitchFamily="2" charset="-79"/>
              </a:rPr>
              <a:t> p/r au schéma warfarine + </a:t>
            </a:r>
            <a:r>
              <a:rPr lang="fr-FR" sz="2000" b="1" dirty="0" err="1">
                <a:solidFill>
                  <a:srgbClr val="183059"/>
                </a:solidFill>
                <a:latin typeface="Arial Narrow" panose="020B0606020202030204" pitchFamily="34" charset="0"/>
                <a:cs typeface="Aharoni" panose="02010803020104030203" pitchFamily="2" charset="-79"/>
              </a:rPr>
              <a:t>ACOD</a:t>
            </a:r>
            <a:r>
              <a:rPr lang="fr-FR" sz="2000" b="1" dirty="0">
                <a:solidFill>
                  <a:srgbClr val="183059"/>
                </a:solidFill>
                <a:latin typeface="Arial Narrow" panose="020B0606020202030204" pitchFamily="34" charset="0"/>
                <a:cs typeface="Aharoni" panose="02010803020104030203" pitchFamily="2" charset="-79"/>
              </a:rPr>
              <a:t> p/r à un autre </a:t>
            </a:r>
            <a:r>
              <a:rPr lang="fr-FR" sz="2000" b="1" dirty="0" err="1">
                <a:solidFill>
                  <a:srgbClr val="183059"/>
                </a:solidFill>
                <a:latin typeface="Arial Narrow" panose="020B0606020202030204" pitchFamily="34" charset="0"/>
                <a:cs typeface="Aharoni" panose="02010803020104030203" pitchFamily="2" charset="-79"/>
              </a:rPr>
              <a:t>ACOD</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D3AFB557-7646-4ABC-A666-4985F572A2DF}"/>
              </a:ext>
            </a:extLst>
          </p:cNvPr>
          <p:cNvGrpSpPr/>
          <p:nvPr/>
        </p:nvGrpSpPr>
        <p:grpSpPr>
          <a:xfrm>
            <a:off x="-7913" y="1515726"/>
            <a:ext cx="9144000" cy="1666001"/>
            <a:chOff x="381000" y="5675619"/>
            <a:chExt cx="11353799" cy="206353"/>
          </a:xfrm>
        </p:grpSpPr>
        <p:sp>
          <p:nvSpPr>
            <p:cNvPr id="15" name="Rectangle 14">
              <a:extLst>
                <a:ext uri="{FF2B5EF4-FFF2-40B4-BE49-F238E27FC236}">
                  <a16:creationId xmlns:a16="http://schemas.microsoft.com/office/drawing/2014/main" id="{9C765CBC-AA10-4061-A255-9D80C12FC632}"/>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16" name="Content Placeholder 2">
              <a:extLst>
                <a:ext uri="{FF2B5EF4-FFF2-40B4-BE49-F238E27FC236}">
                  <a16:creationId xmlns:a16="http://schemas.microsoft.com/office/drawing/2014/main" id="{48C873D8-CAEF-49D0-833D-A24631C95C4A}"/>
                </a:ext>
              </a:extLst>
            </p:cNvPr>
            <p:cNvSpPr txBox="1">
              <a:spLocks/>
            </p:cNvSpPr>
            <p:nvPr/>
          </p:nvSpPr>
          <p:spPr bwMode="auto">
            <a:xfrm>
              <a:off x="533294" y="5684505"/>
              <a:ext cx="11144736" cy="1974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defTabSz="914014">
                <a:lnSpc>
                  <a:spcPct val="100000"/>
                </a:lnSpc>
                <a:spcBef>
                  <a:spcPts val="0"/>
                </a:spcBef>
              </a:pPr>
              <a:r>
                <a:rPr lang="fr-FR" dirty="0">
                  <a:solidFill>
                    <a:srgbClr val="FFFFFF"/>
                  </a:solidFill>
                  <a:latin typeface="Arial Narrow" panose="020B0606020202030204" pitchFamily="34" charset="0"/>
                </a:rPr>
                <a:t>Objectif de l’étude : Comparer le taux d’AVC/ES et d’hémorragie majeure chez un grand nombre de patients atteints de FANV recevant des </a:t>
              </a:r>
              <a:r>
                <a:rPr lang="fr-FR" dirty="0" smtClean="0">
                  <a:solidFill>
                    <a:srgbClr val="FFFFFF"/>
                  </a:solidFill>
                  <a:latin typeface="Arial Narrow" panose="020B0606020202030204" pitchFamily="34" charset="0"/>
                </a:rPr>
                <a:t>AOD </a:t>
              </a:r>
              <a:r>
                <a:rPr lang="fr-FR" dirty="0">
                  <a:solidFill>
                    <a:srgbClr val="FFFFFF"/>
                  </a:solidFill>
                  <a:latin typeface="Arial Narrow" panose="020B0606020202030204" pitchFamily="34" charset="0"/>
                </a:rPr>
                <a:t>ou la warfarine</a:t>
              </a:r>
            </a:p>
          </p:txBody>
        </p:sp>
      </p:grpSp>
      <p:sp>
        <p:nvSpPr>
          <p:cNvPr id="17" name="TextBox 16">
            <a:extLst>
              <a:ext uri="{FF2B5EF4-FFF2-40B4-BE49-F238E27FC236}">
                <a16:creationId xmlns:a16="http://schemas.microsoft.com/office/drawing/2014/main" id="{D911E8D8-83E0-431D-8709-34A79B1DF5CD}"/>
              </a:ext>
            </a:extLst>
          </p:cNvPr>
          <p:cNvSpPr txBox="1"/>
          <p:nvPr/>
        </p:nvSpPr>
        <p:spPr>
          <a:xfrm>
            <a:off x="161925" y="3181727"/>
            <a:ext cx="7627422" cy="461665"/>
          </a:xfrm>
          <a:prstGeom prst="rect">
            <a:avLst/>
          </a:prstGeom>
          <a:noFill/>
        </p:spPr>
        <p:txBody>
          <a:bodyPr wrap="square" rtlCol="0">
            <a:spAutoFit/>
          </a:bodyPr>
          <a:lstStyle/>
          <a:p>
            <a:pPr marL="225425" indent="-225425" defTabSz="914014">
              <a:buClr>
                <a:srgbClr val="00B0F0"/>
              </a:buClr>
              <a:buFont typeface="Wingdings" panose="05000000000000000000" pitchFamily="2" charset="2"/>
              <a:buChar char="§"/>
            </a:pPr>
            <a:r>
              <a:rPr lang="fr-CA" sz="2400" b="1" dirty="0">
                <a:latin typeface="Arial Narrow" panose="020B0606020202030204" pitchFamily="34" charset="0"/>
              </a:rPr>
              <a:t>Étude de cohorte observationnelle rétrospective</a:t>
            </a:r>
          </a:p>
        </p:txBody>
      </p:sp>
      <p:sp>
        <p:nvSpPr>
          <p:cNvPr id="18" name="TextBox 17">
            <a:extLst>
              <a:ext uri="{FF2B5EF4-FFF2-40B4-BE49-F238E27FC236}">
                <a16:creationId xmlns:a16="http://schemas.microsoft.com/office/drawing/2014/main" id="{B4F06224-8190-4A41-B756-C878FB81FC53}"/>
              </a:ext>
            </a:extLst>
          </p:cNvPr>
          <p:cNvSpPr txBox="1"/>
          <p:nvPr/>
        </p:nvSpPr>
        <p:spPr>
          <a:xfrm>
            <a:off x="161925" y="3739748"/>
            <a:ext cx="8760396" cy="2123658"/>
          </a:xfrm>
          <a:prstGeom prst="rect">
            <a:avLst/>
          </a:prstGeom>
          <a:noFill/>
        </p:spPr>
        <p:txBody>
          <a:bodyPr wrap="square" rtlCol="0">
            <a:spAutoFit/>
          </a:bodyPr>
          <a:lstStyle/>
          <a:p>
            <a:pPr marL="342900" indent="-342900" defTabSz="914014">
              <a:buClr>
                <a:srgbClr val="00B0F0"/>
              </a:buClr>
              <a:buFont typeface="Wingdings" panose="05000000000000000000" pitchFamily="2" charset="2"/>
              <a:buChar char="§"/>
            </a:pPr>
            <a:r>
              <a:rPr lang="fr-FR" sz="2200" b="1" dirty="0">
                <a:latin typeface="Arial Narrow" panose="020B0606020202030204" pitchFamily="34" charset="0"/>
              </a:rPr>
              <a:t>Un total de 466 991 patients atteints de </a:t>
            </a:r>
            <a:r>
              <a:rPr lang="fr-FR" sz="2200" b="1" dirty="0" err="1">
                <a:latin typeface="Arial Narrow" panose="020B0606020202030204" pitchFamily="34" charset="0"/>
              </a:rPr>
              <a:t>FANV</a:t>
            </a:r>
            <a:r>
              <a:rPr lang="fr-FR" sz="2200" b="1" dirty="0">
                <a:latin typeface="Arial Narrow" panose="020B0606020202030204" pitchFamily="34" charset="0"/>
              </a:rPr>
              <a:t> ont été inclus dans l’étude :</a:t>
            </a:r>
          </a:p>
          <a:p>
            <a:pPr defTabSz="914014">
              <a:buClr>
                <a:srgbClr val="00B0F0"/>
              </a:buClr>
            </a:pPr>
            <a:endParaRPr lang="fr-FR" sz="2200" b="1" dirty="0">
              <a:latin typeface="Arial Narrow" panose="020B0606020202030204" pitchFamily="34" charset="0"/>
            </a:endParaRPr>
          </a:p>
          <a:p>
            <a:pPr marL="342900" indent="-342900" defTabSz="914014">
              <a:buClr>
                <a:srgbClr val="00B0F0"/>
              </a:buClr>
              <a:buFont typeface="Arial" panose="020B0604020202020204" pitchFamily="34" charset="0"/>
              <a:buChar char="•"/>
            </a:pPr>
            <a:r>
              <a:rPr lang="fr-FR" sz="2200" b="1" dirty="0" err="1">
                <a:latin typeface="Arial Narrow" panose="020B0606020202030204" pitchFamily="34" charset="0"/>
              </a:rPr>
              <a:t>Apixaban</a:t>
            </a:r>
            <a:r>
              <a:rPr lang="fr-FR" sz="2200" b="1" dirty="0">
                <a:latin typeface="Arial Narrow" panose="020B0606020202030204" pitchFamily="34" charset="0"/>
              </a:rPr>
              <a:t> (n = 108 852)</a:t>
            </a:r>
          </a:p>
          <a:p>
            <a:pPr marL="342900" indent="-342900" defTabSz="914014">
              <a:buClr>
                <a:srgbClr val="00B0F0"/>
              </a:buClr>
              <a:buFont typeface="Arial" panose="020B0604020202020204" pitchFamily="34" charset="0"/>
              <a:buChar char="•"/>
            </a:pPr>
            <a:r>
              <a:rPr lang="fr-FR" sz="2200" b="1" dirty="0">
                <a:latin typeface="Arial Narrow" panose="020B0606020202030204" pitchFamily="34" charset="0"/>
              </a:rPr>
              <a:t>Dabigatran (n = 37 724)</a:t>
            </a:r>
          </a:p>
          <a:p>
            <a:pPr marL="342900" indent="-342900" defTabSz="914014">
              <a:buClr>
                <a:srgbClr val="00B0F0"/>
              </a:buClr>
              <a:buFont typeface="Arial" panose="020B0604020202020204" pitchFamily="34" charset="0"/>
              <a:buChar char="•"/>
            </a:pPr>
            <a:r>
              <a:rPr lang="fr-FR" sz="2200" b="1" dirty="0" err="1">
                <a:latin typeface="Arial Narrow" panose="020B0606020202030204" pitchFamily="34" charset="0"/>
              </a:rPr>
              <a:t>Rivaroxaban</a:t>
            </a:r>
            <a:r>
              <a:rPr lang="fr-FR" sz="2200" b="1" dirty="0">
                <a:latin typeface="Arial Narrow" panose="020B0606020202030204" pitchFamily="34" charset="0"/>
              </a:rPr>
              <a:t> (n = 153 002)</a:t>
            </a:r>
          </a:p>
          <a:p>
            <a:pPr marL="342900" indent="-342900" defTabSz="914014">
              <a:buClr>
                <a:srgbClr val="00B0F0"/>
              </a:buClr>
              <a:buFont typeface="Arial" panose="020B0604020202020204" pitchFamily="34" charset="0"/>
              <a:buChar char="•"/>
            </a:pPr>
            <a:r>
              <a:rPr lang="fr-FR" sz="2200" b="1" dirty="0">
                <a:latin typeface="Arial Narrow" panose="020B0606020202030204" pitchFamily="34" charset="0"/>
              </a:rPr>
              <a:t>Warfarine (n = 167 413)</a:t>
            </a:r>
          </a:p>
        </p:txBody>
      </p:sp>
      <p:sp>
        <p:nvSpPr>
          <p:cNvPr id="19" name="Rectangle 18"/>
          <p:cNvSpPr/>
          <p:nvPr/>
        </p:nvSpPr>
        <p:spPr>
          <a:xfrm>
            <a:off x="217083" y="5997915"/>
            <a:ext cx="8770939" cy="354071"/>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a:t>
            </a:r>
            <a:r>
              <a:rPr lang="fr-CA" sz="1050" dirty="0" smtClean="0">
                <a:ea typeface="Arial Unicode MS" pitchFamily="34" charset="-128"/>
                <a:cs typeface="Arial Unicode MS" pitchFamily="34" charset="-128"/>
              </a:rPr>
              <a:t>                                   RRI</a:t>
            </a:r>
            <a:r>
              <a:rPr lang="fr-CA" sz="1050" dirty="0">
                <a:ea typeface="Arial Unicode MS" pitchFamily="34" charset="-128"/>
                <a:cs typeface="Arial Unicode MS" pitchFamily="34" charset="-128"/>
              </a:rPr>
              <a:t> : rapport des risques instantanés</a:t>
            </a:r>
          </a:p>
        </p:txBody>
      </p:sp>
    </p:spTree>
    <p:extLst>
      <p:ext uri="{BB962C8B-B14F-4D97-AF65-F5344CB8AC3E}">
        <p14:creationId xmlns:p14="http://schemas.microsoft.com/office/powerpoint/2010/main" val="3286348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55242" y="88724"/>
            <a:ext cx="7184441" cy="1015663"/>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en-US" sz="2000" b="1" dirty="0" err="1">
                <a:solidFill>
                  <a:srgbClr val="45C4D8"/>
                </a:solidFill>
                <a:latin typeface="Arial Narrow" panose="020B0606020202030204" pitchFamily="34" charset="0"/>
                <a:cs typeface="Aharoni" panose="02010803020104030203" pitchFamily="2" charset="-79"/>
              </a:rPr>
              <a:t>Apixaban</a:t>
            </a:r>
            <a:r>
              <a:rPr lang="en-US" sz="2000" b="1" dirty="0">
                <a:solidFill>
                  <a:srgbClr val="45C4D8"/>
                </a:solidFill>
                <a:latin typeface="Arial Narrow" panose="020B0606020202030204" pitchFamily="34" charset="0"/>
                <a:cs typeface="Aharoni" panose="02010803020104030203" pitchFamily="2" charset="-79"/>
              </a:rPr>
              <a:t>–</a:t>
            </a:r>
            <a:r>
              <a:rPr lang="en-US" sz="2000" b="1" dirty="0" err="1">
                <a:solidFill>
                  <a:srgbClr val="4071AF"/>
                </a:solidFill>
                <a:latin typeface="Arial Narrow" panose="020B0606020202030204" pitchFamily="34" charset="0"/>
                <a:cs typeface="Aharoni" panose="02010803020104030203" pitchFamily="2" charset="-79"/>
              </a:rPr>
              <a:t>Warfarine</a:t>
            </a:r>
            <a:r>
              <a:rPr lang="fr-FR" sz="2000" b="1" dirty="0" smtClean="0">
                <a:solidFill>
                  <a:srgbClr val="183059"/>
                </a:solidFill>
                <a:latin typeface="Arial Narrow" panose="020B0606020202030204" pitchFamily="34" charset="0"/>
                <a:cs typeface="Aharoni" panose="02010803020104030203" pitchFamily="2" charset="-79"/>
              </a:rPr>
              <a:t> </a:t>
            </a:r>
            <a:r>
              <a:rPr lang="fr-FR" sz="2000" b="1" dirty="0">
                <a:solidFill>
                  <a:srgbClr val="183059"/>
                </a:solidFill>
                <a:latin typeface="Arial Narrow" panose="020B0606020202030204" pitchFamily="34" charset="0"/>
                <a:cs typeface="Aharoni" panose="02010803020104030203" pitchFamily="2" charset="-79"/>
              </a:rPr>
              <a:t>appariées en fonction du score de propension</a:t>
            </a:r>
            <a:endParaRPr lang="en-CA" sz="16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12" cstate="print">
            <a:extLst>
              <a:ext uri="{BEBA8EAE-BF5A-486C-A8C5-ECC9F3942E4B}">
                <a14:imgProps xmlns:a14="http://schemas.microsoft.com/office/drawing/2010/main">
                  <a14:imgLayer r:embed="rId13">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7044" y="5280036"/>
            <a:ext cx="9144000" cy="558622"/>
            <a:chOff x="381000" y="5675619"/>
            <a:chExt cx="11353799" cy="16633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06154" y="5686720"/>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CA" sz="12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CA" sz="1200" dirty="0" smtClean="0">
                  <a:solidFill>
                    <a:srgbClr val="FFFFFF"/>
                  </a:solidFill>
                  <a:latin typeface="Arial Narrow" panose="020B0606020202030204" pitchFamily="34" charset="0"/>
                </a:rPr>
                <a:t>AOD.</a:t>
              </a:r>
              <a:endParaRPr lang="fr-CA" sz="1200" dirty="0">
                <a:solidFill>
                  <a:srgbClr val="FFFFFF"/>
                </a:solidFill>
                <a:latin typeface="Arial Narrow" panose="020B0606020202030204" pitchFamily="34" charset="0"/>
              </a:endParaRPr>
            </a:p>
            <a:p>
              <a:pPr marL="0" indent="0" algn="ctr" defTabSz="914014">
                <a:lnSpc>
                  <a:spcPct val="100000"/>
                </a:lnSpc>
                <a:spcBef>
                  <a:spcPts val="0"/>
                </a:spcBef>
              </a:pPr>
              <a:r>
                <a:rPr lang="fr-CA"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90603" y="5872627"/>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sp>
        <p:nvSpPr>
          <p:cNvPr id="16" name="Line 44">
            <a:extLst>
              <a:ext uri="{FF2B5EF4-FFF2-40B4-BE49-F238E27FC236}">
                <a16:creationId xmlns:a16="http://schemas.microsoft.com/office/drawing/2014/main" id="{15B42846-61EC-4BEB-B5A0-37B76865EDEE}"/>
              </a:ext>
            </a:extLst>
          </p:cNvPr>
          <p:cNvSpPr>
            <a:spLocks noChangeShapeType="1"/>
          </p:cNvSpPr>
          <p:nvPr>
            <p:custDataLst>
              <p:tags r:id="rId1"/>
            </p:custDataLst>
          </p:nvPr>
        </p:nvSpPr>
        <p:spPr bwMode="auto">
          <a:xfrm>
            <a:off x="6927150" y="1635401"/>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7" name="Line 43">
            <a:extLst>
              <a:ext uri="{FF2B5EF4-FFF2-40B4-BE49-F238E27FC236}">
                <a16:creationId xmlns:a16="http://schemas.microsoft.com/office/drawing/2014/main" id="{2DA7A146-F283-41E0-9BFB-AA65F527D624}"/>
              </a:ext>
            </a:extLst>
          </p:cNvPr>
          <p:cNvSpPr>
            <a:spLocks noChangeShapeType="1"/>
          </p:cNvSpPr>
          <p:nvPr>
            <p:custDataLst>
              <p:tags r:id="rId2"/>
            </p:custDataLst>
          </p:nvPr>
        </p:nvSpPr>
        <p:spPr bwMode="auto">
          <a:xfrm flipH="1">
            <a:off x="5850137" y="1635401"/>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8" name="Line 44">
            <a:extLst>
              <a:ext uri="{FF2B5EF4-FFF2-40B4-BE49-F238E27FC236}">
                <a16:creationId xmlns:a16="http://schemas.microsoft.com/office/drawing/2014/main" id="{40B6778E-B219-43D9-9924-C4A822116794}"/>
              </a:ext>
            </a:extLst>
          </p:cNvPr>
          <p:cNvSpPr>
            <a:spLocks noChangeShapeType="1"/>
          </p:cNvSpPr>
          <p:nvPr>
            <p:custDataLst>
              <p:tags r:id="rId3"/>
            </p:custDataLst>
          </p:nvPr>
        </p:nvSpPr>
        <p:spPr bwMode="auto">
          <a:xfrm>
            <a:off x="7913233" y="1866680"/>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9" name="Line 43">
            <a:extLst>
              <a:ext uri="{FF2B5EF4-FFF2-40B4-BE49-F238E27FC236}">
                <a16:creationId xmlns:a16="http://schemas.microsoft.com/office/drawing/2014/main" id="{AE0AE3B0-D280-4FC8-9577-ACED8BE76857}"/>
              </a:ext>
            </a:extLst>
          </p:cNvPr>
          <p:cNvSpPr>
            <a:spLocks noChangeShapeType="1"/>
          </p:cNvSpPr>
          <p:nvPr>
            <p:custDataLst>
              <p:tags r:id="rId4"/>
            </p:custDataLst>
          </p:nvPr>
        </p:nvSpPr>
        <p:spPr bwMode="auto">
          <a:xfrm flipH="1">
            <a:off x="6888300" y="1866680"/>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20" name="Line 44">
            <a:extLst>
              <a:ext uri="{FF2B5EF4-FFF2-40B4-BE49-F238E27FC236}">
                <a16:creationId xmlns:a16="http://schemas.microsoft.com/office/drawing/2014/main" id="{AB25B578-27F7-419E-9F54-9C3A86029E8A}"/>
              </a:ext>
            </a:extLst>
          </p:cNvPr>
          <p:cNvSpPr>
            <a:spLocks noChangeShapeType="1"/>
          </p:cNvSpPr>
          <p:nvPr>
            <p:custDataLst>
              <p:tags r:id="rId5"/>
            </p:custDataLst>
          </p:nvPr>
        </p:nvSpPr>
        <p:spPr bwMode="auto">
          <a:xfrm>
            <a:off x="6927150" y="1635401"/>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21" name="Line 43">
            <a:extLst>
              <a:ext uri="{FF2B5EF4-FFF2-40B4-BE49-F238E27FC236}">
                <a16:creationId xmlns:a16="http://schemas.microsoft.com/office/drawing/2014/main" id="{4D50F4D1-89AC-48C8-B8DB-5EA1129F60C1}"/>
              </a:ext>
            </a:extLst>
          </p:cNvPr>
          <p:cNvSpPr>
            <a:spLocks noChangeShapeType="1"/>
          </p:cNvSpPr>
          <p:nvPr>
            <p:custDataLst>
              <p:tags r:id="rId6"/>
            </p:custDataLst>
          </p:nvPr>
        </p:nvSpPr>
        <p:spPr bwMode="auto">
          <a:xfrm flipH="1">
            <a:off x="5850137" y="1635401"/>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22" name="Line 44">
            <a:extLst>
              <a:ext uri="{FF2B5EF4-FFF2-40B4-BE49-F238E27FC236}">
                <a16:creationId xmlns:a16="http://schemas.microsoft.com/office/drawing/2014/main" id="{7C6C7A14-CDF1-4BB1-AF8A-7061D6797299}"/>
              </a:ext>
            </a:extLst>
          </p:cNvPr>
          <p:cNvSpPr>
            <a:spLocks noChangeShapeType="1"/>
          </p:cNvSpPr>
          <p:nvPr>
            <p:custDataLst>
              <p:tags r:id="rId7"/>
            </p:custDataLst>
          </p:nvPr>
        </p:nvSpPr>
        <p:spPr bwMode="auto">
          <a:xfrm>
            <a:off x="7913233" y="1866680"/>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23" name="Line 43">
            <a:extLst>
              <a:ext uri="{FF2B5EF4-FFF2-40B4-BE49-F238E27FC236}">
                <a16:creationId xmlns:a16="http://schemas.microsoft.com/office/drawing/2014/main" id="{780093A3-E6BA-40EF-8055-0E17F573E7FA}"/>
              </a:ext>
            </a:extLst>
          </p:cNvPr>
          <p:cNvSpPr>
            <a:spLocks noChangeShapeType="1"/>
          </p:cNvSpPr>
          <p:nvPr>
            <p:custDataLst>
              <p:tags r:id="rId8"/>
            </p:custDataLst>
          </p:nvPr>
        </p:nvSpPr>
        <p:spPr bwMode="auto">
          <a:xfrm flipH="1">
            <a:off x="6888300" y="1866680"/>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pic>
        <p:nvPicPr>
          <p:cNvPr id="24" name="Picture 29">
            <a:extLst>
              <a:ext uri="{FF2B5EF4-FFF2-40B4-BE49-F238E27FC236}">
                <a16:creationId xmlns:a16="http://schemas.microsoft.com/office/drawing/2014/main" id="{89EE4DCB-FE9E-4D10-B997-30D6F7FE426C}"/>
              </a:ext>
            </a:extLst>
          </p:cNvPr>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481477" y="1648241"/>
            <a:ext cx="8223136" cy="3211705"/>
          </a:xfrm>
          <a:prstGeom prst="rect">
            <a:avLst/>
          </a:prstGeom>
        </p:spPr>
      </p:pic>
      <p:sp>
        <p:nvSpPr>
          <p:cNvPr id="25" name="TextBox 30">
            <a:extLst>
              <a:ext uri="{FF2B5EF4-FFF2-40B4-BE49-F238E27FC236}">
                <a16:creationId xmlns:a16="http://schemas.microsoft.com/office/drawing/2014/main" id="{B66F81E7-9F8F-4D88-B425-DC9B4BCE85FC}"/>
              </a:ext>
            </a:extLst>
          </p:cNvPr>
          <p:cNvSpPr txBox="1"/>
          <p:nvPr/>
        </p:nvSpPr>
        <p:spPr>
          <a:xfrm>
            <a:off x="7120752" y="1610251"/>
            <a:ext cx="2023248" cy="21125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30" name="TextBox 32">
            <a:extLst>
              <a:ext uri="{FF2B5EF4-FFF2-40B4-BE49-F238E27FC236}">
                <a16:creationId xmlns:a16="http://schemas.microsoft.com/office/drawing/2014/main" id="{3229EAF4-86E8-40AD-81F2-AA3FAF4F4F5B}"/>
              </a:ext>
            </a:extLst>
          </p:cNvPr>
          <p:cNvSpPr txBox="1"/>
          <p:nvPr/>
        </p:nvSpPr>
        <p:spPr>
          <a:xfrm>
            <a:off x="3662786" y="1620503"/>
            <a:ext cx="902766" cy="221785"/>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Warfarine</a:t>
            </a:r>
            <a:endParaRPr lang="fr-CA" sz="1600" b="1" dirty="0">
              <a:solidFill>
                <a:srgbClr val="4071AF"/>
              </a:solidFill>
              <a:latin typeface="Arial Narrow" panose="020B0606020202030204" pitchFamily="34" charset="0"/>
              <a:cs typeface="Aharoni" panose="02010803020104030203" pitchFamily="2" charset="-79"/>
            </a:endParaRPr>
          </a:p>
        </p:txBody>
      </p:sp>
      <p:sp>
        <p:nvSpPr>
          <p:cNvPr id="31" name="TextBox 33">
            <a:extLst>
              <a:ext uri="{FF2B5EF4-FFF2-40B4-BE49-F238E27FC236}">
                <a16:creationId xmlns:a16="http://schemas.microsoft.com/office/drawing/2014/main" id="{9EC0CB15-BC3D-43B4-A875-89AD07E14B29}"/>
              </a:ext>
            </a:extLst>
          </p:cNvPr>
          <p:cNvSpPr txBox="1"/>
          <p:nvPr/>
        </p:nvSpPr>
        <p:spPr>
          <a:xfrm>
            <a:off x="1689186" y="1873273"/>
            <a:ext cx="5063718" cy="265226"/>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32" name="TextBox 34">
            <a:extLst>
              <a:ext uri="{FF2B5EF4-FFF2-40B4-BE49-F238E27FC236}">
                <a16:creationId xmlns:a16="http://schemas.microsoft.com/office/drawing/2014/main" id="{1147D646-4AA3-4BF3-A36E-7BAD8F41D1F0}"/>
              </a:ext>
            </a:extLst>
          </p:cNvPr>
          <p:cNvSpPr txBox="1"/>
          <p:nvPr/>
        </p:nvSpPr>
        <p:spPr>
          <a:xfrm>
            <a:off x="473858" y="2096185"/>
            <a:ext cx="2027653"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400" b="1" dirty="0" err="1">
                <a:solidFill>
                  <a:srgbClr val="000000"/>
                </a:solidFill>
              </a:rPr>
              <a:t>Apixaban</a:t>
            </a:r>
            <a:r>
              <a:rPr lang="fr-CA" sz="1400" b="1" dirty="0">
                <a:solidFill>
                  <a:srgbClr val="000000"/>
                </a:solidFill>
              </a:rPr>
              <a:t> p/r à la warfarine</a:t>
            </a:r>
          </a:p>
          <a:p>
            <a:pPr marL="180975">
              <a:spcBef>
                <a:spcPts val="100"/>
              </a:spcBef>
              <a:spcAft>
                <a:spcPts val="100"/>
              </a:spcAft>
            </a:pPr>
            <a:r>
              <a:rPr lang="fr-CA" sz="1400" b="1" dirty="0">
                <a:solidFill>
                  <a:srgbClr val="000000"/>
                </a:solidFill>
              </a:rPr>
              <a:t>AVC/ES</a:t>
            </a:r>
          </a:p>
          <a:p>
            <a:pPr marL="361950">
              <a:spcBef>
                <a:spcPts val="100"/>
              </a:spcBef>
              <a:spcAft>
                <a:spcPts val="100"/>
              </a:spcAft>
            </a:pPr>
            <a:r>
              <a:rPr lang="fr-CA" sz="1400" b="1" dirty="0">
                <a:solidFill>
                  <a:srgbClr val="000000"/>
                </a:solidFill>
              </a:rPr>
              <a:t>AVC ischémique</a:t>
            </a:r>
          </a:p>
          <a:p>
            <a:pPr marL="361950">
              <a:spcBef>
                <a:spcPts val="100"/>
              </a:spcBef>
              <a:spcAft>
                <a:spcPts val="100"/>
              </a:spcAft>
            </a:pPr>
            <a:r>
              <a:rPr lang="fr-CA" sz="1400" b="1" dirty="0">
                <a:solidFill>
                  <a:srgbClr val="000000"/>
                </a:solidFill>
              </a:rPr>
              <a:t>AVC hémorragique</a:t>
            </a:r>
          </a:p>
          <a:p>
            <a:pPr marL="361950">
              <a:spcBef>
                <a:spcPts val="100"/>
              </a:spcBef>
              <a:spcAft>
                <a:spcPts val="100"/>
              </a:spcAft>
            </a:pPr>
            <a:r>
              <a:rPr lang="fr-CA" sz="1400" b="1" dirty="0">
                <a:solidFill>
                  <a:srgbClr val="000000"/>
                </a:solidFill>
              </a:rPr>
              <a:t>ES</a:t>
            </a:r>
          </a:p>
          <a:p>
            <a:pPr marL="180975">
              <a:spcBef>
                <a:spcPts val="100"/>
              </a:spcBef>
              <a:spcAft>
                <a:spcPts val="100"/>
              </a:spcAft>
            </a:pPr>
            <a:r>
              <a:rPr lang="fr-CA" sz="1400" b="1" dirty="0">
                <a:solidFill>
                  <a:srgbClr val="000000"/>
                </a:solidFill>
              </a:rPr>
              <a:t>Hémorragie grave</a:t>
            </a:r>
          </a:p>
          <a:p>
            <a:pPr marL="361950">
              <a:spcBef>
                <a:spcPts val="100"/>
              </a:spcBef>
              <a:spcAft>
                <a:spcPts val="100"/>
              </a:spcAft>
            </a:pPr>
            <a:r>
              <a:rPr lang="fr-CA" sz="1400" b="1" dirty="0">
                <a:solidFill>
                  <a:srgbClr val="000000"/>
                </a:solidFill>
              </a:rPr>
              <a:t>Hémorragie GI</a:t>
            </a:r>
          </a:p>
          <a:p>
            <a:pPr marL="361950">
              <a:spcBef>
                <a:spcPts val="100"/>
              </a:spcBef>
              <a:spcAft>
                <a:spcPts val="100"/>
              </a:spcAft>
            </a:pPr>
            <a:r>
              <a:rPr lang="fr-CA" sz="1400" b="1" dirty="0">
                <a:solidFill>
                  <a:srgbClr val="000000"/>
                </a:solidFill>
              </a:rPr>
              <a:t>HIC</a:t>
            </a:r>
          </a:p>
          <a:p>
            <a:pPr marL="361950">
              <a:spcBef>
                <a:spcPts val="100"/>
              </a:spcBef>
              <a:spcAft>
                <a:spcPts val="100"/>
              </a:spcAft>
            </a:pPr>
            <a:r>
              <a:rPr lang="fr-CA" sz="1400" b="1" dirty="0">
                <a:solidFill>
                  <a:srgbClr val="000000"/>
                </a:solidFill>
              </a:rPr>
              <a:t>Autre hémorragie</a:t>
            </a:r>
          </a:p>
        </p:txBody>
      </p:sp>
      <p:sp>
        <p:nvSpPr>
          <p:cNvPr id="33" name="TextBox 35">
            <a:extLst>
              <a:ext uri="{FF2B5EF4-FFF2-40B4-BE49-F238E27FC236}">
                <a16:creationId xmlns:a16="http://schemas.microsoft.com/office/drawing/2014/main" id="{0DCE8524-9FDF-41F0-A3B3-71B07D3D256B}"/>
              </a:ext>
            </a:extLst>
          </p:cNvPr>
          <p:cNvSpPr txBox="1"/>
          <p:nvPr/>
        </p:nvSpPr>
        <p:spPr>
          <a:xfrm>
            <a:off x="4606614" y="4611604"/>
            <a:ext cx="1478732" cy="221785"/>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de l’</a:t>
            </a:r>
            <a:r>
              <a:rPr lang="fr-CA" sz="1400" b="1" dirty="0" err="1">
                <a:solidFill>
                  <a:srgbClr val="45C4D8"/>
                </a:solidFill>
                <a:latin typeface="Arial Narrow" panose="020B0606020202030204" pitchFamily="34" charset="0"/>
                <a:cs typeface="Aharoni" panose="02010803020104030203" pitchFamily="2" charset="-79"/>
              </a:rPr>
              <a:t>apixaban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34" name="TextBox 36">
            <a:extLst>
              <a:ext uri="{FF2B5EF4-FFF2-40B4-BE49-F238E27FC236}">
                <a16:creationId xmlns:a16="http://schemas.microsoft.com/office/drawing/2014/main" id="{0D753F11-E5DC-4AF5-878A-65996EE1F4A2}"/>
              </a:ext>
            </a:extLst>
          </p:cNvPr>
          <p:cNvSpPr txBox="1"/>
          <p:nvPr/>
        </p:nvSpPr>
        <p:spPr>
          <a:xfrm>
            <a:off x="6012164" y="4624882"/>
            <a:ext cx="1327519"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de la warfarine</a:t>
            </a:r>
          </a:p>
        </p:txBody>
      </p:sp>
      <p:sp>
        <p:nvSpPr>
          <p:cNvPr id="35" name="TextBox 32">
            <a:extLst>
              <a:ext uri="{FF2B5EF4-FFF2-40B4-BE49-F238E27FC236}">
                <a16:creationId xmlns:a16="http://schemas.microsoft.com/office/drawing/2014/main" id="{3229EAF4-86E8-40AD-81F2-AA3FAF4F4F5B}"/>
              </a:ext>
            </a:extLst>
          </p:cNvPr>
          <p:cNvSpPr txBox="1"/>
          <p:nvPr/>
        </p:nvSpPr>
        <p:spPr>
          <a:xfrm>
            <a:off x="2526404" y="1605123"/>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Apixaban</a:t>
            </a:r>
            <a:r>
              <a:rPr lang="fr-CA" sz="1600" b="1" dirty="0">
                <a:solidFill>
                  <a:srgbClr val="45C4D8"/>
                </a:solidFill>
                <a:latin typeface="Arial Narrow" panose="020B0606020202030204" pitchFamily="34" charset="0"/>
                <a:cs typeface="Aharoni" panose="02010803020104030203" pitchFamily="2" charset="-79"/>
              </a:rPr>
              <a:t> </a:t>
            </a:r>
          </a:p>
        </p:txBody>
      </p:sp>
    </p:spTree>
    <p:extLst>
      <p:ext uri="{BB962C8B-B14F-4D97-AF65-F5344CB8AC3E}">
        <p14:creationId xmlns:p14="http://schemas.microsoft.com/office/powerpoint/2010/main" val="3959530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70844"/>
            <a:ext cx="7184441" cy="1138773"/>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fr-CA" sz="2000" b="1" dirty="0" err="1">
                <a:solidFill>
                  <a:srgbClr val="45C4D8"/>
                </a:solidFill>
                <a:latin typeface="Arial Narrow" panose="020B0606020202030204" pitchFamily="34" charset="0"/>
                <a:cs typeface="Aharoni" panose="02010803020104030203" pitchFamily="2" charset="-79"/>
              </a:rPr>
              <a:t>dabigatran-</a:t>
            </a:r>
            <a:r>
              <a:rPr lang="fr-CA" sz="2000" b="1" dirty="0" err="1">
                <a:solidFill>
                  <a:srgbClr val="4071AF"/>
                </a:solidFill>
                <a:latin typeface="Arial Narrow" panose="020B0606020202030204" pitchFamily="34" charset="0"/>
                <a:cs typeface="Aharoni" panose="02010803020104030203" pitchFamily="2" charset="-79"/>
              </a:rPr>
              <a:t>warfarine</a:t>
            </a:r>
            <a:r>
              <a:rPr lang="fr-FR" sz="2200" b="1" dirty="0" smtClean="0">
                <a:solidFill>
                  <a:srgbClr val="183059"/>
                </a:solidFill>
                <a:latin typeface="Arial Narrow" panose="020B0606020202030204" pitchFamily="34" charset="0"/>
                <a:cs typeface="Aharoni" panose="02010803020104030203" pitchFamily="2" charset="-79"/>
              </a:rPr>
              <a:t> </a:t>
            </a:r>
            <a:r>
              <a:rPr lang="fr-FR" sz="2200" b="1" dirty="0">
                <a:solidFill>
                  <a:srgbClr val="183059"/>
                </a:solidFill>
                <a:latin typeface="Arial Narrow" panose="020B0606020202030204" pitchFamily="34" charset="0"/>
                <a:cs typeface="Aharoni" panose="02010803020104030203" pitchFamily="2" charset="-79"/>
              </a:rPr>
              <a:t>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2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200" dirty="0" smtClean="0">
                  <a:solidFill>
                    <a:srgbClr val="FFFFFF"/>
                  </a:solidFill>
                  <a:latin typeface="Arial Narrow" panose="020B0606020202030204" pitchFamily="34" charset="0"/>
                </a:rPr>
                <a:t>AOD.  </a:t>
              </a:r>
              <a:endParaRPr lang="fr-FR" sz="1200" dirty="0">
                <a:solidFill>
                  <a:srgbClr val="FFFFFF"/>
                </a:solidFill>
                <a:latin typeface="Arial Narrow" panose="020B0606020202030204" pitchFamily="34" charset="0"/>
              </a:endParaRPr>
            </a:p>
            <a:p>
              <a:pPr marL="0" indent="0" algn="ctr" defTabSz="914014">
                <a:lnSpc>
                  <a:spcPct val="100000"/>
                </a:lnSpc>
                <a:spcBef>
                  <a:spcPts val="0"/>
                </a:spcBef>
              </a:pPr>
              <a:r>
                <a:rPr lang="fr-FR"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200032" y="5989610"/>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pic>
        <p:nvPicPr>
          <p:cNvPr id="16" name="Picture 17">
            <a:extLst>
              <a:ext uri="{FF2B5EF4-FFF2-40B4-BE49-F238E27FC236}">
                <a16:creationId xmlns:a16="http://schemas.microsoft.com/office/drawing/2014/main" id="{7927D981-568E-4D9A-929D-7BDF2671AE4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7777" y="1671457"/>
            <a:ext cx="8432673" cy="3109847"/>
          </a:xfrm>
          <a:prstGeom prst="rect">
            <a:avLst/>
          </a:prstGeom>
        </p:spPr>
      </p:pic>
      <p:sp>
        <p:nvSpPr>
          <p:cNvPr id="17" name="TextBox 20">
            <a:extLst>
              <a:ext uri="{FF2B5EF4-FFF2-40B4-BE49-F238E27FC236}">
                <a16:creationId xmlns:a16="http://schemas.microsoft.com/office/drawing/2014/main" id="{0DCB7DF5-0B03-4F6A-BD88-14CEE9D8AABE}"/>
              </a:ext>
            </a:extLst>
          </p:cNvPr>
          <p:cNvSpPr txBox="1"/>
          <p:nvPr/>
        </p:nvSpPr>
        <p:spPr>
          <a:xfrm>
            <a:off x="7120752" y="1635630"/>
            <a:ext cx="2023248" cy="21125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18" name="TextBox 23">
            <a:extLst>
              <a:ext uri="{FF2B5EF4-FFF2-40B4-BE49-F238E27FC236}">
                <a16:creationId xmlns:a16="http://schemas.microsoft.com/office/drawing/2014/main" id="{0A12604D-C4D6-4BE0-8E16-419EEEA48337}"/>
              </a:ext>
            </a:extLst>
          </p:cNvPr>
          <p:cNvSpPr txBox="1"/>
          <p:nvPr/>
        </p:nvSpPr>
        <p:spPr>
          <a:xfrm>
            <a:off x="3596587" y="1647609"/>
            <a:ext cx="902766" cy="221785"/>
          </a:xfrm>
          <a:prstGeom prst="rect">
            <a:avLst/>
          </a:prstGeom>
          <a:solidFill>
            <a:schemeClr val="bg1"/>
          </a:solidFill>
        </p:spPr>
        <p:txBody>
          <a:bodyPr wrap="square" lIns="0" tIns="0" rIns="0" bIns="0" rtlCol="0">
            <a:noAutofit/>
          </a:bodyPr>
          <a:lstStyle/>
          <a:p>
            <a:r>
              <a:rPr lang="fr-CA" sz="1400" b="1" dirty="0" err="1">
                <a:solidFill>
                  <a:srgbClr val="000000"/>
                </a:solidFill>
              </a:rPr>
              <a:t>Warfarine</a:t>
            </a:r>
            <a:endParaRPr lang="fr-CA" sz="1400" b="1" dirty="0">
              <a:solidFill>
                <a:srgbClr val="000000"/>
              </a:solidFill>
            </a:endParaRPr>
          </a:p>
        </p:txBody>
      </p:sp>
      <p:sp>
        <p:nvSpPr>
          <p:cNvPr id="19" name="TextBox 25">
            <a:extLst>
              <a:ext uri="{FF2B5EF4-FFF2-40B4-BE49-F238E27FC236}">
                <a16:creationId xmlns:a16="http://schemas.microsoft.com/office/drawing/2014/main" id="{8D8793CC-DA52-43AF-A9AF-99EA374AC983}"/>
              </a:ext>
            </a:extLst>
          </p:cNvPr>
          <p:cNvSpPr txBox="1"/>
          <p:nvPr/>
        </p:nvSpPr>
        <p:spPr>
          <a:xfrm>
            <a:off x="1653884" y="1905117"/>
            <a:ext cx="5256365" cy="221785"/>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20" name="TextBox 29">
            <a:extLst>
              <a:ext uri="{FF2B5EF4-FFF2-40B4-BE49-F238E27FC236}">
                <a16:creationId xmlns:a16="http://schemas.microsoft.com/office/drawing/2014/main" id="{760471BA-CB44-4945-8272-BF9A4B00185E}"/>
              </a:ext>
            </a:extLst>
          </p:cNvPr>
          <p:cNvSpPr txBox="1"/>
          <p:nvPr/>
        </p:nvSpPr>
        <p:spPr>
          <a:xfrm>
            <a:off x="165186" y="2075283"/>
            <a:ext cx="2178495"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400" b="1" dirty="0" err="1">
                <a:solidFill>
                  <a:srgbClr val="000000"/>
                </a:solidFill>
              </a:rPr>
              <a:t>Dabigatran</a:t>
            </a:r>
            <a:r>
              <a:rPr lang="fr-CA" sz="1400" b="1" dirty="0">
                <a:solidFill>
                  <a:srgbClr val="000000"/>
                </a:solidFill>
              </a:rPr>
              <a:t> p/r à la </a:t>
            </a:r>
            <a:r>
              <a:rPr lang="fr-CA" sz="1400" b="1" dirty="0" err="1">
                <a:solidFill>
                  <a:srgbClr val="000000"/>
                </a:solidFill>
              </a:rPr>
              <a:t>warfarine</a:t>
            </a:r>
            <a:endParaRPr lang="fr-CA" sz="1400" b="1" dirty="0">
              <a:solidFill>
                <a:srgbClr val="000000"/>
              </a:solidFill>
            </a:endParaRPr>
          </a:p>
          <a:p>
            <a:pPr marL="180975">
              <a:spcBef>
                <a:spcPts val="100"/>
              </a:spcBef>
              <a:spcAft>
                <a:spcPts val="100"/>
              </a:spcAft>
            </a:pPr>
            <a:r>
              <a:rPr lang="fr-CA" sz="1400" b="1" dirty="0">
                <a:solidFill>
                  <a:srgbClr val="000000"/>
                </a:solidFill>
              </a:rPr>
              <a:t>AVC/ES</a:t>
            </a:r>
          </a:p>
          <a:p>
            <a:pPr marL="361950">
              <a:spcBef>
                <a:spcPts val="100"/>
              </a:spcBef>
              <a:spcAft>
                <a:spcPts val="100"/>
              </a:spcAft>
            </a:pPr>
            <a:r>
              <a:rPr lang="fr-CA" sz="1400" b="1" dirty="0">
                <a:solidFill>
                  <a:srgbClr val="000000"/>
                </a:solidFill>
              </a:rPr>
              <a:t>AVC ischémique</a:t>
            </a:r>
          </a:p>
          <a:p>
            <a:pPr marL="361950">
              <a:spcBef>
                <a:spcPts val="100"/>
              </a:spcBef>
              <a:spcAft>
                <a:spcPts val="100"/>
              </a:spcAft>
            </a:pPr>
            <a:r>
              <a:rPr lang="fr-CA" sz="1400" b="1" dirty="0">
                <a:solidFill>
                  <a:srgbClr val="000000"/>
                </a:solidFill>
              </a:rPr>
              <a:t>AVC hémorragique</a:t>
            </a:r>
          </a:p>
          <a:p>
            <a:pPr marL="361950">
              <a:spcBef>
                <a:spcPts val="100"/>
              </a:spcBef>
              <a:spcAft>
                <a:spcPts val="100"/>
              </a:spcAft>
            </a:pPr>
            <a:r>
              <a:rPr lang="fr-CA" sz="1400" b="1" dirty="0">
                <a:solidFill>
                  <a:srgbClr val="000000"/>
                </a:solidFill>
              </a:rPr>
              <a:t>ES</a:t>
            </a:r>
          </a:p>
          <a:p>
            <a:pPr marL="180975">
              <a:spcBef>
                <a:spcPts val="100"/>
              </a:spcBef>
              <a:spcAft>
                <a:spcPts val="100"/>
              </a:spcAft>
            </a:pPr>
            <a:r>
              <a:rPr lang="fr-CA" sz="1400" b="1" dirty="0">
                <a:solidFill>
                  <a:srgbClr val="000000"/>
                </a:solidFill>
              </a:rPr>
              <a:t>Hémorragie grave</a:t>
            </a:r>
          </a:p>
          <a:p>
            <a:pPr marL="361950">
              <a:spcBef>
                <a:spcPts val="100"/>
              </a:spcBef>
              <a:spcAft>
                <a:spcPts val="100"/>
              </a:spcAft>
            </a:pPr>
            <a:r>
              <a:rPr lang="fr-CA" sz="1400" b="1" dirty="0">
                <a:solidFill>
                  <a:srgbClr val="000000"/>
                </a:solidFill>
              </a:rPr>
              <a:t>Hémorragie GI</a:t>
            </a:r>
          </a:p>
          <a:p>
            <a:pPr marL="361950">
              <a:spcBef>
                <a:spcPts val="100"/>
              </a:spcBef>
              <a:spcAft>
                <a:spcPts val="100"/>
              </a:spcAft>
            </a:pPr>
            <a:r>
              <a:rPr lang="fr-CA" sz="1400" b="1" dirty="0">
                <a:solidFill>
                  <a:srgbClr val="000000"/>
                </a:solidFill>
              </a:rPr>
              <a:t>HIC</a:t>
            </a:r>
          </a:p>
          <a:p>
            <a:pPr marL="361950">
              <a:spcBef>
                <a:spcPts val="100"/>
              </a:spcBef>
              <a:spcAft>
                <a:spcPts val="100"/>
              </a:spcAft>
            </a:pPr>
            <a:r>
              <a:rPr lang="fr-CA" sz="1400" b="1" dirty="0">
                <a:solidFill>
                  <a:srgbClr val="000000"/>
                </a:solidFill>
              </a:rPr>
              <a:t>Autre hémorragie</a:t>
            </a:r>
          </a:p>
        </p:txBody>
      </p:sp>
      <p:sp>
        <p:nvSpPr>
          <p:cNvPr id="21" name="TextBox 30">
            <a:extLst>
              <a:ext uri="{FF2B5EF4-FFF2-40B4-BE49-F238E27FC236}">
                <a16:creationId xmlns:a16="http://schemas.microsoft.com/office/drawing/2014/main" id="{F184766E-CDF9-400E-92D8-7D148B02C35E}"/>
              </a:ext>
            </a:extLst>
          </p:cNvPr>
          <p:cNvSpPr txBox="1"/>
          <p:nvPr/>
        </p:nvSpPr>
        <p:spPr>
          <a:xfrm>
            <a:off x="4385732" y="4572496"/>
            <a:ext cx="1593422" cy="221785"/>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du </a:t>
            </a:r>
            <a:r>
              <a:rPr lang="fr-CA" sz="1400" b="1" dirty="0" err="1">
                <a:solidFill>
                  <a:srgbClr val="45C4D8"/>
                </a:solidFill>
                <a:latin typeface="Arial Narrow" panose="020B0606020202030204" pitchFamily="34" charset="0"/>
                <a:cs typeface="Aharoni" panose="02010803020104030203" pitchFamily="2" charset="-79"/>
              </a:rPr>
              <a:t>dabigatran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22" name="TextBox 31">
            <a:extLst>
              <a:ext uri="{FF2B5EF4-FFF2-40B4-BE49-F238E27FC236}">
                <a16:creationId xmlns:a16="http://schemas.microsoft.com/office/drawing/2014/main" id="{BE9D6053-4E9C-45B5-8647-0FA44B7C3532}"/>
              </a:ext>
            </a:extLst>
          </p:cNvPr>
          <p:cNvSpPr txBox="1"/>
          <p:nvPr/>
        </p:nvSpPr>
        <p:spPr>
          <a:xfrm>
            <a:off x="5979154" y="4566007"/>
            <a:ext cx="1327519"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de la </a:t>
            </a:r>
            <a:r>
              <a:rPr lang="fr-CA" sz="1400" b="1" dirty="0" err="1">
                <a:solidFill>
                  <a:srgbClr val="4071AF"/>
                </a:solidFill>
                <a:latin typeface="Arial Narrow" panose="020B0606020202030204" pitchFamily="34" charset="0"/>
                <a:cs typeface="Aharoni" panose="02010803020104030203" pitchFamily="2" charset="-79"/>
              </a:rPr>
              <a:t>warfarine</a:t>
            </a:r>
            <a:endParaRPr lang="fr-CA" sz="1400" b="1" dirty="0">
              <a:solidFill>
                <a:srgbClr val="4071AF"/>
              </a:solidFill>
              <a:latin typeface="Arial Narrow" panose="020B0606020202030204" pitchFamily="34" charset="0"/>
              <a:cs typeface="Aharoni" panose="02010803020104030203" pitchFamily="2" charset="-79"/>
            </a:endParaRPr>
          </a:p>
        </p:txBody>
      </p:sp>
      <p:sp>
        <p:nvSpPr>
          <p:cNvPr id="23" name="TextBox 32">
            <a:extLst>
              <a:ext uri="{FF2B5EF4-FFF2-40B4-BE49-F238E27FC236}">
                <a16:creationId xmlns:a16="http://schemas.microsoft.com/office/drawing/2014/main" id="{3229EAF4-86E8-40AD-81F2-AA3FAF4F4F5B}"/>
              </a:ext>
            </a:extLst>
          </p:cNvPr>
          <p:cNvSpPr txBox="1"/>
          <p:nvPr/>
        </p:nvSpPr>
        <p:spPr>
          <a:xfrm>
            <a:off x="3596587" y="1625104"/>
            <a:ext cx="902766" cy="221785"/>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Warfarine</a:t>
            </a:r>
            <a:endParaRPr lang="fr-CA" sz="1600" b="1" dirty="0">
              <a:solidFill>
                <a:srgbClr val="4071AF"/>
              </a:solidFill>
              <a:latin typeface="Arial Narrow" panose="020B0606020202030204" pitchFamily="34" charset="0"/>
              <a:cs typeface="Aharoni" panose="02010803020104030203" pitchFamily="2" charset="-79"/>
            </a:endParaRPr>
          </a:p>
        </p:txBody>
      </p:sp>
      <p:sp>
        <p:nvSpPr>
          <p:cNvPr id="24" name="TextBox 32">
            <a:extLst>
              <a:ext uri="{FF2B5EF4-FFF2-40B4-BE49-F238E27FC236}">
                <a16:creationId xmlns:a16="http://schemas.microsoft.com/office/drawing/2014/main" id="{3229EAF4-86E8-40AD-81F2-AA3FAF4F4F5B}"/>
              </a:ext>
            </a:extLst>
          </p:cNvPr>
          <p:cNvSpPr txBox="1"/>
          <p:nvPr/>
        </p:nvSpPr>
        <p:spPr>
          <a:xfrm>
            <a:off x="2343681" y="1625104"/>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Dabigatran</a:t>
            </a:r>
            <a:r>
              <a:rPr lang="fr-CA" sz="1600" b="1" dirty="0">
                <a:solidFill>
                  <a:srgbClr val="45C4D8"/>
                </a:solidFill>
                <a:latin typeface="Arial Narrow" panose="020B0606020202030204" pitchFamily="34" charset="0"/>
                <a:cs typeface="Aharoni" panose="02010803020104030203" pitchFamily="2" charset="-79"/>
              </a:rPr>
              <a:t> </a:t>
            </a:r>
          </a:p>
        </p:txBody>
      </p:sp>
    </p:spTree>
    <p:extLst>
      <p:ext uri="{BB962C8B-B14F-4D97-AF65-F5344CB8AC3E}">
        <p14:creationId xmlns:p14="http://schemas.microsoft.com/office/powerpoint/2010/main" val="869684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416165" cy="1015663"/>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Analyse principale : Taux d’incidence et RRI d’AVC/ES et d’hémorragie majeure dans les cohortes </a:t>
            </a:r>
            <a:r>
              <a:rPr lang="fr-CA" sz="2000" b="1" dirty="0" err="1">
                <a:solidFill>
                  <a:srgbClr val="45C4D8"/>
                </a:solidFill>
                <a:latin typeface="Arial Narrow" panose="020B0606020202030204" pitchFamily="34" charset="0"/>
                <a:cs typeface="Aharoni" panose="02010803020104030203" pitchFamily="2" charset="-79"/>
              </a:rPr>
              <a:t>rivaroxaban-</a:t>
            </a:r>
            <a:r>
              <a:rPr lang="fr-CA" sz="2000" b="1" dirty="0" err="1">
                <a:solidFill>
                  <a:srgbClr val="4071AF"/>
                </a:solidFill>
                <a:latin typeface="Arial Narrow" panose="020B0606020202030204" pitchFamily="34" charset="0"/>
                <a:cs typeface="Aharoni" panose="02010803020104030203" pitchFamily="2" charset="-79"/>
              </a:rPr>
              <a:t>warfarine</a:t>
            </a:r>
            <a:r>
              <a:rPr lang="fr-FR" sz="2000" b="1" dirty="0" smtClean="0">
                <a:solidFill>
                  <a:srgbClr val="183059"/>
                </a:solidFill>
                <a:latin typeface="Arial Narrow" panose="020B0606020202030204" pitchFamily="34" charset="0"/>
                <a:cs typeface="Aharoni" panose="02010803020104030203" pitchFamily="2" charset="-79"/>
              </a:rPr>
              <a:t> </a:t>
            </a:r>
            <a:r>
              <a:rPr lang="fr-FR" sz="2000" b="1" dirty="0">
                <a:solidFill>
                  <a:srgbClr val="183059"/>
                </a:solidFill>
                <a:latin typeface="Arial Narrow" panose="020B0606020202030204" pitchFamily="34" charset="0"/>
                <a:cs typeface="Aharoni" panose="02010803020104030203" pitchFamily="2" charset="-79"/>
              </a:rPr>
              <a:t>appariées en fonction du score de propension</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2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200" dirty="0" smtClean="0">
                  <a:solidFill>
                    <a:srgbClr val="FFFFFF"/>
                  </a:solidFill>
                  <a:latin typeface="Arial Narrow" panose="020B0606020202030204" pitchFamily="34" charset="0"/>
                </a:rPr>
                <a:t>AOD.</a:t>
              </a:r>
              <a:endParaRPr lang="fr-FR" sz="1200" dirty="0">
                <a:solidFill>
                  <a:srgbClr val="FFFFFF"/>
                </a:solidFill>
                <a:latin typeface="Arial Narrow" panose="020B0606020202030204" pitchFamily="34" charset="0"/>
              </a:endParaRPr>
            </a:p>
            <a:p>
              <a:pPr marL="0" indent="0" algn="ctr" defTabSz="914014">
                <a:lnSpc>
                  <a:spcPct val="100000"/>
                </a:lnSpc>
                <a:spcBef>
                  <a:spcPts val="0"/>
                </a:spcBef>
              </a:pPr>
              <a:r>
                <a:rPr lang="fr-FR"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80082" y="5963354"/>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pic>
        <p:nvPicPr>
          <p:cNvPr id="16" name="Picture 22">
            <a:extLst>
              <a:ext uri="{FF2B5EF4-FFF2-40B4-BE49-F238E27FC236}">
                <a16:creationId xmlns:a16="http://schemas.microsoft.com/office/drawing/2014/main" id="{30835C86-D7A3-40B1-A54F-752AC86A7E0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47876" y="1588252"/>
            <a:ext cx="8475405" cy="3281635"/>
          </a:xfrm>
          <a:prstGeom prst="rect">
            <a:avLst/>
          </a:prstGeom>
        </p:spPr>
      </p:pic>
      <p:sp>
        <p:nvSpPr>
          <p:cNvPr id="17" name="TextBox 23">
            <a:extLst>
              <a:ext uri="{FF2B5EF4-FFF2-40B4-BE49-F238E27FC236}">
                <a16:creationId xmlns:a16="http://schemas.microsoft.com/office/drawing/2014/main" id="{F4825E44-3D2A-4EC5-BDE2-9C0702DB6251}"/>
              </a:ext>
            </a:extLst>
          </p:cNvPr>
          <p:cNvSpPr txBox="1"/>
          <p:nvPr/>
        </p:nvSpPr>
        <p:spPr>
          <a:xfrm>
            <a:off x="7302861" y="1596944"/>
            <a:ext cx="1756001" cy="18522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18" name="TextBox 27">
            <a:extLst>
              <a:ext uri="{FF2B5EF4-FFF2-40B4-BE49-F238E27FC236}">
                <a16:creationId xmlns:a16="http://schemas.microsoft.com/office/drawing/2014/main" id="{70CFA15B-21B0-4CA9-8A2C-2F6480D65E9E}"/>
              </a:ext>
            </a:extLst>
          </p:cNvPr>
          <p:cNvSpPr txBox="1"/>
          <p:nvPr/>
        </p:nvSpPr>
        <p:spPr>
          <a:xfrm>
            <a:off x="1654708" y="1801019"/>
            <a:ext cx="5311408" cy="229332"/>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19" name="TextBox 28">
            <a:extLst>
              <a:ext uri="{FF2B5EF4-FFF2-40B4-BE49-F238E27FC236}">
                <a16:creationId xmlns:a16="http://schemas.microsoft.com/office/drawing/2014/main" id="{3CC24E1A-AA75-4675-ABE2-3432DB5B7DC1}"/>
              </a:ext>
            </a:extLst>
          </p:cNvPr>
          <p:cNvSpPr txBox="1"/>
          <p:nvPr/>
        </p:nvSpPr>
        <p:spPr>
          <a:xfrm>
            <a:off x="260619" y="2031922"/>
            <a:ext cx="2363948"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400" b="1" dirty="0" err="1">
                <a:solidFill>
                  <a:srgbClr val="000000"/>
                </a:solidFill>
              </a:rPr>
              <a:t>Rivaroxaban</a:t>
            </a:r>
            <a:r>
              <a:rPr lang="fr-CA" sz="1400" b="1" dirty="0">
                <a:solidFill>
                  <a:srgbClr val="000000"/>
                </a:solidFill>
              </a:rPr>
              <a:t> </a:t>
            </a:r>
            <a:r>
              <a:rPr lang="fr-CA" sz="1400" b="1" dirty="0" smtClean="0">
                <a:solidFill>
                  <a:srgbClr val="000000"/>
                </a:solidFill>
              </a:rPr>
              <a:t>p/r </a:t>
            </a:r>
            <a:r>
              <a:rPr lang="fr-CA" sz="1400" b="1" dirty="0">
                <a:solidFill>
                  <a:srgbClr val="000000"/>
                </a:solidFill>
              </a:rPr>
              <a:t>à la </a:t>
            </a:r>
            <a:r>
              <a:rPr lang="fr-CA" sz="1400" b="1" dirty="0" err="1">
                <a:solidFill>
                  <a:srgbClr val="000000"/>
                </a:solidFill>
              </a:rPr>
              <a:t>warfarine</a:t>
            </a:r>
            <a:endParaRPr lang="fr-CA" sz="1400" b="1" dirty="0">
              <a:solidFill>
                <a:srgbClr val="000000"/>
              </a:solidFill>
            </a:endParaRPr>
          </a:p>
          <a:p>
            <a:pPr marL="180975">
              <a:spcBef>
                <a:spcPts val="100"/>
              </a:spcBef>
              <a:spcAft>
                <a:spcPts val="100"/>
              </a:spcAft>
            </a:pPr>
            <a:r>
              <a:rPr lang="fr-CA" sz="1400" b="1" dirty="0">
                <a:solidFill>
                  <a:srgbClr val="000000"/>
                </a:solidFill>
              </a:rPr>
              <a:t>AVC/ES</a:t>
            </a:r>
          </a:p>
          <a:p>
            <a:pPr marL="361950">
              <a:spcBef>
                <a:spcPts val="100"/>
              </a:spcBef>
              <a:spcAft>
                <a:spcPts val="100"/>
              </a:spcAft>
            </a:pPr>
            <a:r>
              <a:rPr lang="fr-CA" sz="1400" b="1" dirty="0">
                <a:solidFill>
                  <a:srgbClr val="000000"/>
                </a:solidFill>
              </a:rPr>
              <a:t>AVC ischémique</a:t>
            </a:r>
          </a:p>
          <a:p>
            <a:pPr marL="361950">
              <a:spcBef>
                <a:spcPts val="100"/>
              </a:spcBef>
              <a:spcAft>
                <a:spcPts val="100"/>
              </a:spcAft>
            </a:pPr>
            <a:r>
              <a:rPr lang="fr-CA" sz="1400" b="1" dirty="0">
                <a:solidFill>
                  <a:srgbClr val="000000"/>
                </a:solidFill>
              </a:rPr>
              <a:t>AVC hémorragique</a:t>
            </a:r>
          </a:p>
          <a:p>
            <a:pPr marL="361950">
              <a:spcBef>
                <a:spcPts val="100"/>
              </a:spcBef>
              <a:spcAft>
                <a:spcPts val="100"/>
              </a:spcAft>
            </a:pPr>
            <a:r>
              <a:rPr lang="fr-CA" sz="1400" b="1" dirty="0">
                <a:solidFill>
                  <a:srgbClr val="000000"/>
                </a:solidFill>
              </a:rPr>
              <a:t>ES</a:t>
            </a:r>
          </a:p>
          <a:p>
            <a:pPr marL="180975">
              <a:spcBef>
                <a:spcPts val="100"/>
              </a:spcBef>
              <a:spcAft>
                <a:spcPts val="100"/>
              </a:spcAft>
            </a:pPr>
            <a:r>
              <a:rPr lang="fr-CA" sz="1400" b="1" dirty="0">
                <a:solidFill>
                  <a:srgbClr val="000000"/>
                </a:solidFill>
              </a:rPr>
              <a:t>Hémorragie grave</a:t>
            </a:r>
          </a:p>
          <a:p>
            <a:pPr marL="361950">
              <a:spcBef>
                <a:spcPts val="100"/>
              </a:spcBef>
              <a:spcAft>
                <a:spcPts val="100"/>
              </a:spcAft>
            </a:pPr>
            <a:r>
              <a:rPr lang="fr-CA" sz="1400" b="1" dirty="0">
                <a:solidFill>
                  <a:srgbClr val="000000"/>
                </a:solidFill>
              </a:rPr>
              <a:t>Hémorragie GI</a:t>
            </a:r>
          </a:p>
          <a:p>
            <a:pPr marL="361950">
              <a:spcBef>
                <a:spcPts val="100"/>
              </a:spcBef>
              <a:spcAft>
                <a:spcPts val="100"/>
              </a:spcAft>
            </a:pPr>
            <a:r>
              <a:rPr lang="fr-CA" sz="1400" b="1" dirty="0">
                <a:solidFill>
                  <a:srgbClr val="000000"/>
                </a:solidFill>
              </a:rPr>
              <a:t>HIC</a:t>
            </a:r>
          </a:p>
          <a:p>
            <a:pPr marL="361950">
              <a:spcBef>
                <a:spcPts val="100"/>
              </a:spcBef>
              <a:spcAft>
                <a:spcPts val="100"/>
              </a:spcAft>
            </a:pPr>
            <a:r>
              <a:rPr lang="fr-CA" sz="1400" b="1" dirty="0">
                <a:solidFill>
                  <a:srgbClr val="000000"/>
                </a:solidFill>
              </a:rPr>
              <a:t>Autre hémorragie</a:t>
            </a:r>
          </a:p>
        </p:txBody>
      </p:sp>
      <p:sp>
        <p:nvSpPr>
          <p:cNvPr id="20" name="TextBox 29">
            <a:extLst>
              <a:ext uri="{FF2B5EF4-FFF2-40B4-BE49-F238E27FC236}">
                <a16:creationId xmlns:a16="http://schemas.microsoft.com/office/drawing/2014/main" id="{054A5E26-C7EC-4774-9F7E-54BE4BF43574}"/>
              </a:ext>
            </a:extLst>
          </p:cNvPr>
          <p:cNvSpPr txBox="1"/>
          <p:nvPr/>
        </p:nvSpPr>
        <p:spPr>
          <a:xfrm>
            <a:off x="4706207" y="4609509"/>
            <a:ext cx="1626612" cy="221785"/>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du </a:t>
            </a:r>
            <a:r>
              <a:rPr lang="fr-CA" sz="1400" b="1" dirty="0" err="1">
                <a:solidFill>
                  <a:srgbClr val="45C4D8"/>
                </a:solidFill>
                <a:latin typeface="Arial Narrow" panose="020B0606020202030204" pitchFamily="34" charset="0"/>
                <a:cs typeface="Aharoni" panose="02010803020104030203" pitchFamily="2" charset="-79"/>
              </a:rPr>
              <a:t>rivaroxaban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21" name="TextBox 31">
            <a:extLst>
              <a:ext uri="{FF2B5EF4-FFF2-40B4-BE49-F238E27FC236}">
                <a16:creationId xmlns:a16="http://schemas.microsoft.com/office/drawing/2014/main" id="{BE9D6053-4E9C-45B5-8647-0FA44B7C3532}"/>
              </a:ext>
            </a:extLst>
          </p:cNvPr>
          <p:cNvSpPr txBox="1"/>
          <p:nvPr/>
        </p:nvSpPr>
        <p:spPr>
          <a:xfrm>
            <a:off x="6302356" y="4623496"/>
            <a:ext cx="1327519"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de la </a:t>
            </a:r>
            <a:r>
              <a:rPr lang="fr-CA" sz="1400" b="1" dirty="0" err="1">
                <a:solidFill>
                  <a:srgbClr val="4071AF"/>
                </a:solidFill>
                <a:latin typeface="Arial Narrow" panose="020B0606020202030204" pitchFamily="34" charset="0"/>
                <a:cs typeface="Aharoni" panose="02010803020104030203" pitchFamily="2" charset="-79"/>
              </a:rPr>
              <a:t>warfarine</a:t>
            </a:r>
            <a:endParaRPr lang="fr-CA" sz="1400" b="1" dirty="0">
              <a:solidFill>
                <a:srgbClr val="4071AF"/>
              </a:solidFill>
              <a:latin typeface="Arial Narrow" panose="020B0606020202030204" pitchFamily="34" charset="0"/>
              <a:cs typeface="Aharoni" panose="02010803020104030203" pitchFamily="2" charset="-79"/>
            </a:endParaRPr>
          </a:p>
        </p:txBody>
      </p:sp>
      <p:sp>
        <p:nvSpPr>
          <p:cNvPr id="22" name="TextBox 32">
            <a:extLst>
              <a:ext uri="{FF2B5EF4-FFF2-40B4-BE49-F238E27FC236}">
                <a16:creationId xmlns:a16="http://schemas.microsoft.com/office/drawing/2014/main" id="{3229EAF4-86E8-40AD-81F2-AA3FAF4F4F5B}"/>
              </a:ext>
            </a:extLst>
          </p:cNvPr>
          <p:cNvSpPr txBox="1"/>
          <p:nvPr/>
        </p:nvSpPr>
        <p:spPr>
          <a:xfrm>
            <a:off x="3752413" y="1529450"/>
            <a:ext cx="1033165" cy="216198"/>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Warfarine</a:t>
            </a:r>
            <a:endParaRPr lang="fr-CA" sz="1600" b="1" dirty="0">
              <a:solidFill>
                <a:srgbClr val="4071AF"/>
              </a:solidFill>
              <a:latin typeface="Arial Narrow" panose="020B0606020202030204" pitchFamily="34" charset="0"/>
              <a:cs typeface="Aharoni" panose="02010803020104030203" pitchFamily="2" charset="-79"/>
            </a:endParaRPr>
          </a:p>
        </p:txBody>
      </p:sp>
      <p:sp>
        <p:nvSpPr>
          <p:cNvPr id="23" name="TextBox 32">
            <a:extLst>
              <a:ext uri="{FF2B5EF4-FFF2-40B4-BE49-F238E27FC236}">
                <a16:creationId xmlns:a16="http://schemas.microsoft.com/office/drawing/2014/main" id="{3229EAF4-86E8-40AD-81F2-AA3FAF4F4F5B}"/>
              </a:ext>
            </a:extLst>
          </p:cNvPr>
          <p:cNvSpPr txBox="1"/>
          <p:nvPr/>
        </p:nvSpPr>
        <p:spPr>
          <a:xfrm>
            <a:off x="2483340" y="1529800"/>
            <a:ext cx="1033165" cy="216198"/>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Rivaroxaban</a:t>
            </a:r>
            <a:r>
              <a:rPr lang="fr-CA" sz="1600" b="1" dirty="0">
                <a:solidFill>
                  <a:srgbClr val="45C4D8"/>
                </a:solidFill>
                <a:latin typeface="Arial Narrow" panose="020B0606020202030204" pitchFamily="34" charset="0"/>
                <a:cs typeface="Aharoni" panose="02010803020104030203" pitchFamily="2" charset="-79"/>
              </a:rPr>
              <a:t> </a:t>
            </a:r>
          </a:p>
        </p:txBody>
      </p:sp>
    </p:spTree>
    <p:extLst>
      <p:ext uri="{BB962C8B-B14F-4D97-AF65-F5344CB8AC3E}">
        <p14:creationId xmlns:p14="http://schemas.microsoft.com/office/powerpoint/2010/main" val="1438055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fr-CA" sz="2400" b="1" dirty="0">
                <a:solidFill>
                  <a:srgbClr val="45C4D8"/>
                </a:solidFill>
                <a:latin typeface="Arial Narrow" panose="020B0606020202030204" pitchFamily="34" charset="0"/>
                <a:cs typeface="Aharoni" panose="02010803020104030203" pitchFamily="2" charset="-79"/>
              </a:rPr>
              <a:t> </a:t>
            </a:r>
            <a:r>
              <a:rPr lang="fr-CA" sz="2000" b="1" dirty="0" err="1">
                <a:solidFill>
                  <a:srgbClr val="45C4D8"/>
                </a:solidFill>
                <a:latin typeface="Arial Narrow" panose="020B0606020202030204" pitchFamily="34" charset="0"/>
                <a:cs typeface="Aharoni" panose="02010803020104030203" pitchFamily="2" charset="-79"/>
              </a:rPr>
              <a:t>apixaban-</a:t>
            </a:r>
            <a:r>
              <a:rPr lang="fr-CA" sz="2000" b="1" dirty="0" err="1">
                <a:solidFill>
                  <a:srgbClr val="4071AF"/>
                </a:solidFill>
                <a:latin typeface="Arial Narrow" panose="020B0606020202030204" pitchFamily="34" charset="0"/>
                <a:cs typeface="Aharoni" panose="02010803020104030203" pitchFamily="2" charset="-79"/>
              </a:rPr>
              <a:t>dabigatran</a:t>
            </a:r>
            <a:r>
              <a:rPr lang="fr-CA" sz="2400" b="1" dirty="0">
                <a:solidFill>
                  <a:srgbClr val="45C4D8"/>
                </a:solidFill>
                <a:latin typeface="Arial Narrow" panose="020B0606020202030204" pitchFamily="34" charset="0"/>
                <a:cs typeface="Aharoni" panose="02010803020104030203" pitchFamily="2" charset="-79"/>
              </a:rPr>
              <a:t> </a:t>
            </a:r>
            <a:r>
              <a:rPr lang="fr-FR" sz="2000" b="1" dirty="0" smtClean="0">
                <a:solidFill>
                  <a:srgbClr val="183059"/>
                </a:solidFill>
                <a:latin typeface="Arial Narrow" panose="020B0606020202030204" pitchFamily="34" charset="0"/>
                <a:cs typeface="Aharoni" panose="02010803020104030203" pitchFamily="2" charset="-79"/>
              </a:rPr>
              <a:t>appariées </a:t>
            </a:r>
            <a:r>
              <a:rPr lang="fr-FR" sz="2000" b="1" dirty="0">
                <a:solidFill>
                  <a:srgbClr val="183059"/>
                </a:solidFill>
                <a:latin typeface="Arial Narrow" panose="020B0606020202030204" pitchFamily="34" charset="0"/>
                <a:cs typeface="Aharoni" panose="02010803020104030203" pitchFamily="2" charset="-79"/>
              </a:rPr>
              <a:t>en fonction du score de propension</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59055" y="6518075"/>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endParaRPr lang="nl-NL" sz="1000" dirty="0">
              <a:solidFill>
                <a:prstClr val="white"/>
              </a:solidFill>
              <a:latin typeface="Arial Narrow" panose="020B0606020202030204" pitchFamily="34" charset="0"/>
            </a:endParaRP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400" dirty="0" smtClean="0">
                  <a:solidFill>
                    <a:srgbClr val="FFFFFF"/>
                  </a:solidFill>
                  <a:latin typeface="Arial Narrow" panose="020B0606020202030204" pitchFamily="34" charset="0"/>
                </a:rPr>
                <a:t>AOD. </a:t>
              </a:r>
              <a:endParaRPr lang="fr-FR" sz="1400" dirty="0">
                <a:solidFill>
                  <a:srgbClr val="FFFFFF"/>
                </a:solidFill>
                <a:latin typeface="Arial Narrow" panose="020B0606020202030204" pitchFamily="34" charset="0"/>
              </a:endParaRP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86530" y="5949473"/>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pic>
        <p:nvPicPr>
          <p:cNvPr id="16" name="Picture 26">
            <a:extLst>
              <a:ext uri="{FF2B5EF4-FFF2-40B4-BE49-F238E27FC236}">
                <a16:creationId xmlns:a16="http://schemas.microsoft.com/office/drawing/2014/main" id="{CE9356C1-6FD4-4EB4-B5B3-1527B9CE1E46}"/>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46239" y="1515828"/>
            <a:ext cx="8238448" cy="3307134"/>
          </a:xfrm>
          <a:prstGeom prst="rect">
            <a:avLst/>
          </a:prstGeom>
        </p:spPr>
      </p:pic>
      <p:sp>
        <p:nvSpPr>
          <p:cNvPr id="17" name="TextBox 28">
            <a:extLst>
              <a:ext uri="{FF2B5EF4-FFF2-40B4-BE49-F238E27FC236}">
                <a16:creationId xmlns:a16="http://schemas.microsoft.com/office/drawing/2014/main" id="{4DDFA2BC-DEB3-49E5-B01C-7CBCCB67C1C3}"/>
              </a:ext>
            </a:extLst>
          </p:cNvPr>
          <p:cNvSpPr txBox="1"/>
          <p:nvPr/>
        </p:nvSpPr>
        <p:spPr>
          <a:xfrm>
            <a:off x="7223833" y="1524333"/>
            <a:ext cx="2023248" cy="211259"/>
          </a:xfrm>
          <a:prstGeom prst="rect">
            <a:avLst/>
          </a:prstGeom>
          <a:solidFill>
            <a:schemeClr val="bg1"/>
          </a:solidFill>
        </p:spPr>
        <p:txBody>
          <a:bodyPr wrap="square" lIns="0" tIns="0" rIns="0" bIns="0" rtlCol="0">
            <a:noAutofit/>
          </a:bodyPr>
          <a:lstStyle/>
          <a:p>
            <a:r>
              <a:rPr lang="fr-CA" sz="1400" b="1">
                <a:solidFill>
                  <a:srgbClr val="000000"/>
                </a:solidFill>
              </a:rPr>
              <a:t>Rapport des risques instantanés (IC à 95 %)</a:t>
            </a:r>
          </a:p>
        </p:txBody>
      </p:sp>
      <p:sp>
        <p:nvSpPr>
          <p:cNvPr id="18" name="ZoneTexte 17"/>
          <p:cNvSpPr txBox="1"/>
          <p:nvPr/>
        </p:nvSpPr>
        <p:spPr>
          <a:xfrm>
            <a:off x="844661" y="2082364"/>
            <a:ext cx="2290424" cy="184666"/>
          </a:xfrm>
          <a:prstGeom prst="rect">
            <a:avLst/>
          </a:prstGeom>
          <a:solidFill>
            <a:schemeClr val="bg1"/>
          </a:solidFill>
        </p:spPr>
        <p:txBody>
          <a:bodyPr wrap="square" rtlCol="0">
            <a:spAutoFit/>
          </a:bodyPr>
          <a:lstStyle/>
          <a:p>
            <a:endParaRPr lang="en-US" sz="600" dirty="0"/>
          </a:p>
        </p:txBody>
      </p:sp>
      <p:sp>
        <p:nvSpPr>
          <p:cNvPr id="19" name="TextBox 32">
            <a:extLst>
              <a:ext uri="{FF2B5EF4-FFF2-40B4-BE49-F238E27FC236}">
                <a16:creationId xmlns:a16="http://schemas.microsoft.com/office/drawing/2014/main" id="{45052C73-C902-44F8-961D-5DCE648E1AEC}"/>
              </a:ext>
            </a:extLst>
          </p:cNvPr>
          <p:cNvSpPr txBox="1"/>
          <p:nvPr/>
        </p:nvSpPr>
        <p:spPr>
          <a:xfrm>
            <a:off x="394913" y="2016284"/>
            <a:ext cx="2147920"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400" b="1" dirty="0" err="1">
                <a:solidFill>
                  <a:srgbClr val="000000"/>
                </a:solidFill>
              </a:rPr>
              <a:t>Apixaban</a:t>
            </a:r>
            <a:r>
              <a:rPr lang="fr-CA" sz="1400" b="1" dirty="0">
                <a:solidFill>
                  <a:srgbClr val="000000"/>
                </a:solidFill>
              </a:rPr>
              <a:t> p/r au </a:t>
            </a:r>
            <a:r>
              <a:rPr lang="fr-CA" sz="1400" b="1" dirty="0" err="1">
                <a:solidFill>
                  <a:srgbClr val="000000"/>
                </a:solidFill>
              </a:rPr>
              <a:t>dabigatran</a:t>
            </a:r>
            <a:r>
              <a:rPr lang="fr-CA" sz="1400" b="1" dirty="0">
                <a:solidFill>
                  <a:srgbClr val="000000"/>
                </a:solidFill>
              </a:rPr>
              <a:t> </a:t>
            </a:r>
            <a:r>
              <a:rPr lang="fr-CA" sz="1400" b="1" dirty="0" smtClean="0">
                <a:solidFill>
                  <a:srgbClr val="000000"/>
                </a:solidFill>
              </a:rPr>
              <a:t> </a:t>
            </a:r>
            <a:endParaRPr lang="fr-CA" sz="1400" b="1" dirty="0">
              <a:solidFill>
                <a:srgbClr val="000000"/>
              </a:solidFill>
            </a:endParaRPr>
          </a:p>
          <a:p>
            <a:pPr marL="180975">
              <a:spcBef>
                <a:spcPts val="100"/>
              </a:spcBef>
              <a:spcAft>
                <a:spcPts val="100"/>
              </a:spcAft>
            </a:pPr>
            <a:r>
              <a:rPr lang="fr-CA" sz="1400" b="1" dirty="0">
                <a:solidFill>
                  <a:srgbClr val="000000"/>
                </a:solidFill>
              </a:rPr>
              <a:t>AVC/ES</a:t>
            </a:r>
          </a:p>
          <a:p>
            <a:pPr marL="361950">
              <a:spcBef>
                <a:spcPts val="100"/>
              </a:spcBef>
              <a:spcAft>
                <a:spcPts val="100"/>
              </a:spcAft>
            </a:pPr>
            <a:r>
              <a:rPr lang="fr-CA" sz="1400" b="1" dirty="0">
                <a:solidFill>
                  <a:srgbClr val="000000"/>
                </a:solidFill>
              </a:rPr>
              <a:t>AVC ischémique</a:t>
            </a:r>
          </a:p>
          <a:p>
            <a:pPr marL="361950">
              <a:spcBef>
                <a:spcPts val="100"/>
              </a:spcBef>
              <a:spcAft>
                <a:spcPts val="100"/>
              </a:spcAft>
            </a:pPr>
            <a:r>
              <a:rPr lang="fr-CA" sz="1400" b="1" dirty="0">
                <a:solidFill>
                  <a:srgbClr val="000000"/>
                </a:solidFill>
              </a:rPr>
              <a:t>AVC hémorragique</a:t>
            </a:r>
          </a:p>
          <a:p>
            <a:pPr marL="361950">
              <a:spcBef>
                <a:spcPts val="100"/>
              </a:spcBef>
              <a:spcAft>
                <a:spcPts val="100"/>
              </a:spcAft>
            </a:pPr>
            <a:r>
              <a:rPr lang="fr-CA" sz="1400" b="1" dirty="0">
                <a:solidFill>
                  <a:srgbClr val="000000"/>
                </a:solidFill>
              </a:rPr>
              <a:t>ES</a:t>
            </a:r>
          </a:p>
          <a:p>
            <a:pPr marL="180975">
              <a:spcBef>
                <a:spcPts val="100"/>
              </a:spcBef>
              <a:spcAft>
                <a:spcPts val="100"/>
              </a:spcAft>
            </a:pPr>
            <a:r>
              <a:rPr lang="fr-CA" sz="1400" b="1" dirty="0">
                <a:solidFill>
                  <a:srgbClr val="000000"/>
                </a:solidFill>
              </a:rPr>
              <a:t>Hémorragie grave</a:t>
            </a:r>
          </a:p>
          <a:p>
            <a:pPr marL="361950">
              <a:spcBef>
                <a:spcPts val="100"/>
              </a:spcBef>
              <a:spcAft>
                <a:spcPts val="100"/>
              </a:spcAft>
            </a:pPr>
            <a:r>
              <a:rPr lang="fr-CA" sz="1400" b="1" dirty="0">
                <a:solidFill>
                  <a:srgbClr val="000000"/>
                </a:solidFill>
              </a:rPr>
              <a:t>Hémorragie GI</a:t>
            </a:r>
          </a:p>
          <a:p>
            <a:pPr marL="361950">
              <a:spcBef>
                <a:spcPts val="100"/>
              </a:spcBef>
              <a:spcAft>
                <a:spcPts val="100"/>
              </a:spcAft>
            </a:pPr>
            <a:r>
              <a:rPr lang="fr-CA" sz="1400" b="1" dirty="0">
                <a:solidFill>
                  <a:srgbClr val="000000"/>
                </a:solidFill>
              </a:rPr>
              <a:t>HIC</a:t>
            </a:r>
          </a:p>
          <a:p>
            <a:pPr marL="361950">
              <a:spcBef>
                <a:spcPts val="100"/>
              </a:spcBef>
              <a:spcAft>
                <a:spcPts val="100"/>
              </a:spcAft>
            </a:pPr>
            <a:r>
              <a:rPr lang="fr-CA" sz="1400" b="1" dirty="0">
                <a:solidFill>
                  <a:srgbClr val="000000"/>
                </a:solidFill>
              </a:rPr>
              <a:t>Autre hémorragie</a:t>
            </a:r>
          </a:p>
        </p:txBody>
      </p:sp>
      <p:sp>
        <p:nvSpPr>
          <p:cNvPr id="20" name="TextBox 31">
            <a:extLst>
              <a:ext uri="{FF2B5EF4-FFF2-40B4-BE49-F238E27FC236}">
                <a16:creationId xmlns:a16="http://schemas.microsoft.com/office/drawing/2014/main" id="{7B7E3464-F333-4F4D-AEA5-4544759A2ADE}"/>
              </a:ext>
            </a:extLst>
          </p:cNvPr>
          <p:cNvSpPr txBox="1"/>
          <p:nvPr/>
        </p:nvSpPr>
        <p:spPr>
          <a:xfrm>
            <a:off x="1644121" y="1787155"/>
            <a:ext cx="4952160" cy="294100"/>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21" name="TextBox 33">
            <a:extLst>
              <a:ext uri="{FF2B5EF4-FFF2-40B4-BE49-F238E27FC236}">
                <a16:creationId xmlns:a16="http://schemas.microsoft.com/office/drawing/2014/main" id="{EF9F1570-BDA4-4A48-8341-8DE2B75ED229}"/>
              </a:ext>
            </a:extLst>
          </p:cNvPr>
          <p:cNvSpPr txBox="1"/>
          <p:nvPr/>
        </p:nvSpPr>
        <p:spPr>
          <a:xfrm>
            <a:off x="4536580" y="4612678"/>
            <a:ext cx="1172845" cy="308649"/>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de l’</a:t>
            </a:r>
            <a:r>
              <a:rPr lang="fr-CA" sz="1400" b="1" dirty="0" err="1">
                <a:solidFill>
                  <a:srgbClr val="45C4D8"/>
                </a:solidFill>
                <a:latin typeface="Arial Narrow" panose="020B0606020202030204" pitchFamily="34" charset="0"/>
                <a:cs typeface="Aharoni" panose="02010803020104030203" pitchFamily="2" charset="-79"/>
              </a:rPr>
              <a:t>apixaban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22" name="TextBox 34">
            <a:extLst>
              <a:ext uri="{FF2B5EF4-FFF2-40B4-BE49-F238E27FC236}">
                <a16:creationId xmlns:a16="http://schemas.microsoft.com/office/drawing/2014/main" id="{4781866F-7756-4A6D-9AA2-4FE79161CAB6}"/>
              </a:ext>
            </a:extLst>
          </p:cNvPr>
          <p:cNvSpPr txBox="1"/>
          <p:nvPr/>
        </p:nvSpPr>
        <p:spPr>
          <a:xfrm>
            <a:off x="5901620" y="4610138"/>
            <a:ext cx="1322214" cy="243809"/>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du </a:t>
            </a:r>
            <a:r>
              <a:rPr lang="fr-CA" sz="1400" b="1" dirty="0" err="1">
                <a:solidFill>
                  <a:srgbClr val="4071AF"/>
                </a:solidFill>
                <a:latin typeface="Arial Narrow" panose="020B0606020202030204" pitchFamily="34" charset="0"/>
                <a:cs typeface="Aharoni" panose="02010803020104030203" pitchFamily="2" charset="-79"/>
              </a:rPr>
              <a:t>dabigatran</a:t>
            </a:r>
            <a:endParaRPr lang="fr-CA" sz="1400" b="1" dirty="0">
              <a:solidFill>
                <a:srgbClr val="4071AF"/>
              </a:solidFill>
              <a:latin typeface="Arial Narrow" panose="020B0606020202030204" pitchFamily="34" charset="0"/>
              <a:cs typeface="Aharoni" panose="02010803020104030203" pitchFamily="2" charset="-79"/>
            </a:endParaRPr>
          </a:p>
        </p:txBody>
      </p:sp>
      <p:sp>
        <p:nvSpPr>
          <p:cNvPr id="23" name="TextBox 32">
            <a:extLst>
              <a:ext uri="{FF2B5EF4-FFF2-40B4-BE49-F238E27FC236}">
                <a16:creationId xmlns:a16="http://schemas.microsoft.com/office/drawing/2014/main" id="{3229EAF4-86E8-40AD-81F2-AA3FAF4F4F5B}"/>
              </a:ext>
            </a:extLst>
          </p:cNvPr>
          <p:cNvSpPr txBox="1"/>
          <p:nvPr/>
        </p:nvSpPr>
        <p:spPr>
          <a:xfrm>
            <a:off x="2542833" y="1504331"/>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Apixaban</a:t>
            </a:r>
            <a:r>
              <a:rPr lang="fr-CA" sz="1600" b="1" dirty="0">
                <a:solidFill>
                  <a:srgbClr val="45C4D8"/>
                </a:solidFill>
                <a:latin typeface="Arial Narrow" panose="020B0606020202030204" pitchFamily="34" charset="0"/>
                <a:cs typeface="Aharoni" panose="02010803020104030203" pitchFamily="2" charset="-79"/>
              </a:rPr>
              <a:t> </a:t>
            </a:r>
          </a:p>
        </p:txBody>
      </p:sp>
      <p:sp>
        <p:nvSpPr>
          <p:cNvPr id="24" name="TextBox 32">
            <a:extLst>
              <a:ext uri="{FF2B5EF4-FFF2-40B4-BE49-F238E27FC236}">
                <a16:creationId xmlns:a16="http://schemas.microsoft.com/office/drawing/2014/main" id="{3229EAF4-86E8-40AD-81F2-AA3FAF4F4F5B}"/>
              </a:ext>
            </a:extLst>
          </p:cNvPr>
          <p:cNvSpPr txBox="1"/>
          <p:nvPr/>
        </p:nvSpPr>
        <p:spPr>
          <a:xfrm>
            <a:off x="3552193" y="1497210"/>
            <a:ext cx="902766" cy="221785"/>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Dabigatran</a:t>
            </a:r>
            <a:r>
              <a:rPr lang="fr-CA" sz="1600" b="1" dirty="0">
                <a:solidFill>
                  <a:srgbClr val="4071AF"/>
                </a:solidFill>
                <a:latin typeface="Arial Narrow" panose="020B0606020202030204" pitchFamily="34" charset="0"/>
                <a:cs typeface="Aharoni" panose="02010803020104030203" pitchFamily="2" charset="-79"/>
              </a:rPr>
              <a:t> </a:t>
            </a:r>
          </a:p>
        </p:txBody>
      </p:sp>
    </p:spTree>
    <p:extLst>
      <p:ext uri="{BB962C8B-B14F-4D97-AF65-F5344CB8AC3E}">
        <p14:creationId xmlns:p14="http://schemas.microsoft.com/office/powerpoint/2010/main" val="3726724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fr-CA" sz="2000" b="1" dirty="0" err="1">
                <a:solidFill>
                  <a:srgbClr val="45C4D8"/>
                </a:solidFill>
                <a:latin typeface="Arial Narrow" panose="020B0606020202030204" pitchFamily="34" charset="0"/>
                <a:cs typeface="Aharoni" panose="02010803020104030203" pitchFamily="2" charset="-79"/>
              </a:rPr>
              <a:t>apixaban-</a:t>
            </a:r>
            <a:r>
              <a:rPr lang="fr-CA" sz="2000" b="1" dirty="0" err="1">
                <a:solidFill>
                  <a:srgbClr val="4071AF"/>
                </a:solidFill>
                <a:latin typeface="Arial Narrow" panose="020B0606020202030204" pitchFamily="34" charset="0"/>
                <a:cs typeface="Aharoni" panose="02010803020104030203" pitchFamily="2" charset="-79"/>
              </a:rPr>
              <a:t>rivaroxaban</a:t>
            </a:r>
            <a:r>
              <a:rPr lang="fr-FR" sz="2000" b="1" dirty="0" smtClean="0">
                <a:solidFill>
                  <a:srgbClr val="183059"/>
                </a:solidFill>
                <a:latin typeface="Arial Narrow" panose="020B0606020202030204" pitchFamily="34" charset="0"/>
                <a:cs typeface="Aharoni" panose="02010803020104030203" pitchFamily="2" charset="-79"/>
              </a:rPr>
              <a:t> </a:t>
            </a:r>
            <a:r>
              <a:rPr lang="fr-FR" sz="2200" b="1" dirty="0">
                <a:solidFill>
                  <a:srgbClr val="183059"/>
                </a:solidFill>
                <a:latin typeface="Arial Narrow" panose="020B0606020202030204" pitchFamily="34" charset="0"/>
                <a:cs typeface="Aharoni" panose="02010803020104030203" pitchFamily="2" charset="-79"/>
              </a:rPr>
              <a:t>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400110"/>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a:p>
            <a:pPr lvl="0"/>
            <a:r>
              <a:rPr lang="nl-NL" sz="1000" dirty="0">
                <a:solidFill>
                  <a:prstClr val="white"/>
                </a:solidFill>
                <a:latin typeface="Arial Narrow" panose="020B0606020202030204" pitchFamily="34" charset="0"/>
              </a:rPr>
              <a:t>.</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400" dirty="0" smtClean="0">
                  <a:solidFill>
                    <a:srgbClr val="FFFFFF"/>
                  </a:solidFill>
                  <a:latin typeface="Arial Narrow" panose="020B0606020202030204" pitchFamily="34" charset="0"/>
                </a:rPr>
                <a:t>AOD. </a:t>
              </a:r>
              <a:endParaRPr lang="fr-FR" sz="1400" dirty="0">
                <a:solidFill>
                  <a:srgbClr val="FFFFFF"/>
                </a:solidFill>
                <a:latin typeface="Arial Narrow" panose="020B0606020202030204" pitchFamily="34" charset="0"/>
              </a:endParaRP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59150" y="5970274"/>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pic>
        <p:nvPicPr>
          <p:cNvPr id="16" name="Picture 21">
            <a:extLst>
              <a:ext uri="{FF2B5EF4-FFF2-40B4-BE49-F238E27FC236}">
                <a16:creationId xmlns:a16="http://schemas.microsoft.com/office/drawing/2014/main" id="{3A8719B5-DBF9-41AD-B2D9-1BDF4EB1B389}"/>
              </a:ext>
            </a:extLst>
          </p:cNvPr>
          <p:cNvPicPr>
            <a:picLocks noChangeAspect="1"/>
          </p:cNvPicPr>
          <p:nvPr>
            <p:custDataLst>
              <p:tags r:id="rId1"/>
            </p:custDataLst>
          </p:nvPr>
        </p:nvPicPr>
        <p:blipFill>
          <a:blip r:embed="rId7" cstate="hqprint">
            <a:extLst>
              <a:ext uri="{28A0092B-C50C-407E-A947-70E740481C1C}">
                <a14:useLocalDpi xmlns:a14="http://schemas.microsoft.com/office/drawing/2010/main" val="0"/>
              </a:ext>
            </a:extLst>
          </a:blip>
          <a:stretch>
            <a:fillRect/>
          </a:stretch>
        </p:blipFill>
        <p:spPr>
          <a:xfrm>
            <a:off x="288039" y="1766557"/>
            <a:ext cx="8475404" cy="3008739"/>
          </a:xfrm>
          <a:prstGeom prst="rect">
            <a:avLst/>
          </a:prstGeom>
        </p:spPr>
      </p:pic>
      <p:sp>
        <p:nvSpPr>
          <p:cNvPr id="17" name="TextBox 23">
            <a:extLst>
              <a:ext uri="{FF2B5EF4-FFF2-40B4-BE49-F238E27FC236}">
                <a16:creationId xmlns:a16="http://schemas.microsoft.com/office/drawing/2014/main" id="{130427AB-A182-470D-BF07-2C5D58E0590A}"/>
              </a:ext>
            </a:extLst>
          </p:cNvPr>
          <p:cNvSpPr txBox="1"/>
          <p:nvPr/>
        </p:nvSpPr>
        <p:spPr>
          <a:xfrm>
            <a:off x="7087530" y="1744694"/>
            <a:ext cx="2023248" cy="21125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18" name="TextBox 27">
            <a:extLst>
              <a:ext uri="{FF2B5EF4-FFF2-40B4-BE49-F238E27FC236}">
                <a16:creationId xmlns:a16="http://schemas.microsoft.com/office/drawing/2014/main" id="{548F657E-1B40-4D04-8EA3-E4CFB4DD97FE}"/>
              </a:ext>
            </a:extLst>
          </p:cNvPr>
          <p:cNvSpPr txBox="1"/>
          <p:nvPr/>
        </p:nvSpPr>
        <p:spPr>
          <a:xfrm>
            <a:off x="1482590" y="1980407"/>
            <a:ext cx="5090896" cy="235842"/>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19" name="TextBox 28">
            <a:extLst>
              <a:ext uri="{FF2B5EF4-FFF2-40B4-BE49-F238E27FC236}">
                <a16:creationId xmlns:a16="http://schemas.microsoft.com/office/drawing/2014/main" id="{C427C7A7-000E-4C18-901F-D0BCB3A8BA26}"/>
              </a:ext>
            </a:extLst>
          </p:cNvPr>
          <p:cNvSpPr txBox="1"/>
          <p:nvPr/>
        </p:nvSpPr>
        <p:spPr>
          <a:xfrm>
            <a:off x="288038" y="2216249"/>
            <a:ext cx="2239607"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300" b="1" dirty="0" err="1">
                <a:solidFill>
                  <a:srgbClr val="000000"/>
                </a:solidFill>
              </a:rPr>
              <a:t>Apixaban</a:t>
            </a:r>
            <a:r>
              <a:rPr lang="fr-CA" sz="1300" b="1" dirty="0">
                <a:solidFill>
                  <a:srgbClr val="000000"/>
                </a:solidFill>
              </a:rPr>
              <a:t> p/r au </a:t>
            </a:r>
            <a:r>
              <a:rPr lang="fr-CA" sz="1300" b="1" dirty="0" err="1">
                <a:solidFill>
                  <a:srgbClr val="000000"/>
                </a:solidFill>
              </a:rPr>
              <a:t>rivaroxaban</a:t>
            </a:r>
            <a:r>
              <a:rPr lang="fr-CA" sz="1300" b="1" dirty="0">
                <a:solidFill>
                  <a:srgbClr val="000000"/>
                </a:solidFill>
              </a:rPr>
              <a:t> </a:t>
            </a:r>
            <a:r>
              <a:rPr lang="fr-CA" sz="1300" b="1" dirty="0" smtClean="0">
                <a:solidFill>
                  <a:srgbClr val="000000"/>
                </a:solidFill>
              </a:rPr>
              <a:t>                                           AVC/ES</a:t>
            </a:r>
            <a:endParaRPr lang="fr-CA" sz="1300" b="1" dirty="0">
              <a:solidFill>
                <a:srgbClr val="000000"/>
              </a:solidFill>
            </a:endParaRPr>
          </a:p>
          <a:p>
            <a:pPr marL="361950">
              <a:spcBef>
                <a:spcPts val="100"/>
              </a:spcBef>
              <a:spcAft>
                <a:spcPts val="100"/>
              </a:spcAft>
            </a:pPr>
            <a:r>
              <a:rPr lang="fr-CA" sz="1300" b="1" dirty="0">
                <a:solidFill>
                  <a:srgbClr val="000000"/>
                </a:solidFill>
              </a:rPr>
              <a:t>AVC ischémique</a:t>
            </a:r>
          </a:p>
          <a:p>
            <a:pPr marL="361950">
              <a:spcBef>
                <a:spcPts val="100"/>
              </a:spcBef>
              <a:spcAft>
                <a:spcPts val="100"/>
              </a:spcAft>
            </a:pPr>
            <a:r>
              <a:rPr lang="fr-CA" sz="1300" b="1" dirty="0">
                <a:solidFill>
                  <a:srgbClr val="000000"/>
                </a:solidFill>
              </a:rPr>
              <a:t>AVC hémorragique</a:t>
            </a:r>
          </a:p>
          <a:p>
            <a:pPr marL="361950">
              <a:spcBef>
                <a:spcPts val="100"/>
              </a:spcBef>
              <a:spcAft>
                <a:spcPts val="100"/>
              </a:spcAft>
            </a:pPr>
            <a:r>
              <a:rPr lang="fr-CA" sz="1300" b="1" dirty="0">
                <a:solidFill>
                  <a:srgbClr val="000000"/>
                </a:solidFill>
              </a:rPr>
              <a:t>ES</a:t>
            </a:r>
          </a:p>
          <a:p>
            <a:pPr marL="180975">
              <a:spcBef>
                <a:spcPts val="100"/>
              </a:spcBef>
              <a:spcAft>
                <a:spcPts val="100"/>
              </a:spcAft>
            </a:pPr>
            <a:r>
              <a:rPr lang="fr-CA" sz="1300" b="1" dirty="0">
                <a:solidFill>
                  <a:srgbClr val="000000"/>
                </a:solidFill>
              </a:rPr>
              <a:t>Hémorragie grave</a:t>
            </a:r>
          </a:p>
          <a:p>
            <a:pPr marL="361950">
              <a:spcBef>
                <a:spcPts val="100"/>
              </a:spcBef>
              <a:spcAft>
                <a:spcPts val="100"/>
              </a:spcAft>
            </a:pPr>
            <a:r>
              <a:rPr lang="fr-CA" sz="1300" b="1" dirty="0">
                <a:solidFill>
                  <a:srgbClr val="000000"/>
                </a:solidFill>
              </a:rPr>
              <a:t>Hémorragie GI</a:t>
            </a:r>
          </a:p>
          <a:p>
            <a:pPr marL="361950">
              <a:spcBef>
                <a:spcPts val="100"/>
              </a:spcBef>
              <a:spcAft>
                <a:spcPts val="100"/>
              </a:spcAft>
            </a:pPr>
            <a:r>
              <a:rPr lang="fr-CA" sz="1300" b="1" dirty="0">
                <a:solidFill>
                  <a:srgbClr val="000000"/>
                </a:solidFill>
              </a:rPr>
              <a:t>HIC</a:t>
            </a:r>
          </a:p>
          <a:p>
            <a:pPr marL="361950">
              <a:spcBef>
                <a:spcPts val="100"/>
              </a:spcBef>
              <a:spcAft>
                <a:spcPts val="100"/>
              </a:spcAft>
            </a:pPr>
            <a:r>
              <a:rPr lang="fr-CA" sz="1300" b="1" dirty="0">
                <a:solidFill>
                  <a:srgbClr val="000000"/>
                </a:solidFill>
              </a:rPr>
              <a:t>Autre hémorragie</a:t>
            </a:r>
          </a:p>
        </p:txBody>
      </p:sp>
      <p:sp>
        <p:nvSpPr>
          <p:cNvPr id="20" name="TextBox 29">
            <a:extLst>
              <a:ext uri="{FF2B5EF4-FFF2-40B4-BE49-F238E27FC236}">
                <a16:creationId xmlns:a16="http://schemas.microsoft.com/office/drawing/2014/main" id="{94A38B9B-A3AB-4FE5-9E04-074A96375140}"/>
              </a:ext>
            </a:extLst>
          </p:cNvPr>
          <p:cNvSpPr txBox="1"/>
          <p:nvPr/>
        </p:nvSpPr>
        <p:spPr>
          <a:xfrm>
            <a:off x="4565552" y="4555702"/>
            <a:ext cx="1302245" cy="417030"/>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de l’</a:t>
            </a:r>
            <a:r>
              <a:rPr lang="fr-CA" sz="1400" b="1" dirty="0" err="1">
                <a:solidFill>
                  <a:srgbClr val="45C4D8"/>
                </a:solidFill>
                <a:latin typeface="Arial Narrow" panose="020B0606020202030204" pitchFamily="34" charset="0"/>
                <a:cs typeface="Aharoni" panose="02010803020104030203" pitchFamily="2" charset="-79"/>
              </a:rPr>
              <a:t>apixaban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21" name="ZoneTexte 20"/>
          <p:cNvSpPr txBox="1"/>
          <p:nvPr/>
        </p:nvSpPr>
        <p:spPr>
          <a:xfrm>
            <a:off x="2527644" y="2231488"/>
            <a:ext cx="583694" cy="153637"/>
          </a:xfrm>
          <a:prstGeom prst="rect">
            <a:avLst/>
          </a:prstGeom>
          <a:solidFill>
            <a:schemeClr val="bg1"/>
          </a:solidFill>
        </p:spPr>
        <p:txBody>
          <a:bodyPr wrap="square" rtlCol="0">
            <a:spAutoFit/>
          </a:bodyPr>
          <a:lstStyle/>
          <a:p>
            <a:endParaRPr lang="en-US" sz="600" dirty="0"/>
          </a:p>
        </p:txBody>
      </p:sp>
      <p:sp>
        <p:nvSpPr>
          <p:cNvPr id="22" name="TextBox 32">
            <a:extLst>
              <a:ext uri="{FF2B5EF4-FFF2-40B4-BE49-F238E27FC236}">
                <a16:creationId xmlns:a16="http://schemas.microsoft.com/office/drawing/2014/main" id="{3229EAF4-86E8-40AD-81F2-AA3FAF4F4F5B}"/>
              </a:ext>
            </a:extLst>
          </p:cNvPr>
          <p:cNvSpPr txBox="1"/>
          <p:nvPr/>
        </p:nvSpPr>
        <p:spPr>
          <a:xfrm>
            <a:off x="2526404" y="1717374"/>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Apixaban</a:t>
            </a:r>
            <a:r>
              <a:rPr lang="fr-CA" b="1" dirty="0">
                <a:solidFill>
                  <a:srgbClr val="45C4D8"/>
                </a:solidFill>
                <a:latin typeface="Arial Narrow" panose="020B0606020202030204" pitchFamily="34" charset="0"/>
                <a:cs typeface="Aharoni" panose="02010803020104030203" pitchFamily="2" charset="-79"/>
              </a:rPr>
              <a:t> </a:t>
            </a:r>
          </a:p>
        </p:txBody>
      </p:sp>
      <p:sp>
        <p:nvSpPr>
          <p:cNvPr id="23" name="TextBox 32">
            <a:extLst>
              <a:ext uri="{FF2B5EF4-FFF2-40B4-BE49-F238E27FC236}">
                <a16:creationId xmlns:a16="http://schemas.microsoft.com/office/drawing/2014/main" id="{3229EAF4-86E8-40AD-81F2-AA3FAF4F4F5B}"/>
              </a:ext>
            </a:extLst>
          </p:cNvPr>
          <p:cNvSpPr txBox="1"/>
          <p:nvPr/>
        </p:nvSpPr>
        <p:spPr>
          <a:xfrm>
            <a:off x="3511455" y="1760063"/>
            <a:ext cx="1033165" cy="216198"/>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Rivaroxaban</a:t>
            </a:r>
            <a:r>
              <a:rPr lang="fr-CA" sz="1600" b="1" dirty="0">
                <a:solidFill>
                  <a:srgbClr val="4071AF"/>
                </a:solidFill>
                <a:latin typeface="Arial Narrow" panose="020B0606020202030204" pitchFamily="34" charset="0"/>
                <a:cs typeface="Aharoni" panose="02010803020104030203" pitchFamily="2" charset="-79"/>
              </a:rPr>
              <a:t> </a:t>
            </a:r>
          </a:p>
        </p:txBody>
      </p:sp>
      <p:sp>
        <p:nvSpPr>
          <p:cNvPr id="24" name="TextBox 29">
            <a:extLst>
              <a:ext uri="{FF2B5EF4-FFF2-40B4-BE49-F238E27FC236}">
                <a16:creationId xmlns:a16="http://schemas.microsoft.com/office/drawing/2014/main" id="{054A5E26-C7EC-4774-9F7E-54BE4BF43574}"/>
              </a:ext>
            </a:extLst>
          </p:cNvPr>
          <p:cNvSpPr txBox="1"/>
          <p:nvPr/>
        </p:nvSpPr>
        <p:spPr>
          <a:xfrm>
            <a:off x="5867797" y="4541337"/>
            <a:ext cx="1626612"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du </a:t>
            </a:r>
            <a:r>
              <a:rPr lang="fr-CA" sz="1400" b="1" dirty="0" err="1">
                <a:solidFill>
                  <a:srgbClr val="4071AF"/>
                </a:solidFill>
                <a:latin typeface="Arial Narrow" panose="020B0606020202030204" pitchFamily="34" charset="0"/>
                <a:cs typeface="Aharoni" panose="02010803020104030203" pitchFamily="2" charset="-79"/>
              </a:rPr>
              <a:t>rivaroxaban</a:t>
            </a:r>
            <a:endParaRPr lang="fr-CA" sz="1400" b="1" dirty="0">
              <a:solidFill>
                <a:srgbClr val="4071AF"/>
              </a:solidFill>
              <a:latin typeface="Arial Narrow" panose="020B0606020202030204" pitchFamily="34" charset="0"/>
              <a:cs typeface="Aharoni" panose="02010803020104030203" pitchFamily="2" charset="-79"/>
            </a:endParaRPr>
          </a:p>
        </p:txBody>
      </p:sp>
    </p:spTree>
    <p:extLst>
      <p:ext uri="{BB962C8B-B14F-4D97-AF65-F5344CB8AC3E}">
        <p14:creationId xmlns:p14="http://schemas.microsoft.com/office/powerpoint/2010/main" val="282033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fr-CA" sz="2000" b="1" dirty="0" err="1">
                <a:solidFill>
                  <a:srgbClr val="45C4D8"/>
                </a:solidFill>
                <a:latin typeface="Arial Narrow" panose="020B0606020202030204" pitchFamily="34" charset="0"/>
                <a:cs typeface="Aharoni" panose="02010803020104030203" pitchFamily="2" charset="-79"/>
              </a:rPr>
              <a:t>dabigatran-</a:t>
            </a:r>
            <a:r>
              <a:rPr lang="fr-CA" sz="2000" b="1" dirty="0" err="1">
                <a:solidFill>
                  <a:srgbClr val="4071AF"/>
                </a:solidFill>
                <a:latin typeface="Arial Narrow" panose="020B0606020202030204" pitchFamily="34" charset="0"/>
                <a:cs typeface="Aharoni" panose="02010803020104030203" pitchFamily="2" charset="-79"/>
              </a:rPr>
              <a:t>rivaroxaban</a:t>
            </a:r>
            <a:r>
              <a:rPr lang="fr-CA" sz="2000" b="1" dirty="0">
                <a:solidFill>
                  <a:srgbClr val="4071AF"/>
                </a:solidFill>
                <a:latin typeface="Arial Narrow" panose="020B0606020202030204" pitchFamily="34" charset="0"/>
                <a:cs typeface="Aharoni" panose="02010803020104030203" pitchFamily="2" charset="-79"/>
              </a:rPr>
              <a:t> </a:t>
            </a:r>
            <a:r>
              <a:rPr lang="fr-FR" sz="2200" b="1" dirty="0" smtClean="0">
                <a:solidFill>
                  <a:srgbClr val="183059"/>
                </a:solidFill>
                <a:latin typeface="Arial Narrow" panose="020B0606020202030204" pitchFamily="34" charset="0"/>
                <a:cs typeface="Aharoni" panose="02010803020104030203" pitchFamily="2" charset="-79"/>
              </a:rPr>
              <a:t>appariées </a:t>
            </a:r>
            <a:r>
              <a:rPr lang="fr-FR" sz="2200" b="1" dirty="0">
                <a:solidFill>
                  <a:srgbClr val="183059"/>
                </a:solidFill>
                <a:latin typeface="Arial Narrow" panose="020B0606020202030204" pitchFamily="34" charset="0"/>
                <a:cs typeface="Aharoni" panose="02010803020104030203" pitchFamily="2" charset="-79"/>
              </a:rPr>
              <a:t>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endParaRPr lang="nl-NL" sz="1000" dirty="0">
              <a:solidFill>
                <a:prstClr val="white"/>
              </a:solidFill>
              <a:latin typeface="Arial Narrow" panose="020B0606020202030204" pitchFamily="34" charset="0"/>
            </a:endParaRP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400" dirty="0" smtClean="0">
                  <a:solidFill>
                    <a:srgbClr val="FFFFFF"/>
                  </a:solidFill>
                  <a:latin typeface="Arial Narrow" panose="020B0606020202030204" pitchFamily="34" charset="0"/>
                </a:rPr>
                <a:t>AOD. </a:t>
              </a:r>
              <a:endParaRPr lang="fr-FR" sz="1400" dirty="0">
                <a:solidFill>
                  <a:srgbClr val="FFFFFF"/>
                </a:solidFill>
                <a:latin typeface="Arial Narrow" panose="020B0606020202030204" pitchFamily="34" charset="0"/>
              </a:endParaRP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86530" y="6007454"/>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sp>
        <p:nvSpPr>
          <p:cNvPr id="16" name="Line 44">
            <a:extLst>
              <a:ext uri="{FF2B5EF4-FFF2-40B4-BE49-F238E27FC236}">
                <a16:creationId xmlns:a16="http://schemas.microsoft.com/office/drawing/2014/main" id="{40B6778E-B219-43D9-9924-C4A822116794}"/>
              </a:ext>
            </a:extLst>
          </p:cNvPr>
          <p:cNvSpPr>
            <a:spLocks noChangeShapeType="1"/>
          </p:cNvSpPr>
          <p:nvPr>
            <p:custDataLst>
              <p:tags r:id="rId1"/>
            </p:custDataLst>
          </p:nvPr>
        </p:nvSpPr>
        <p:spPr bwMode="auto">
          <a:xfrm>
            <a:off x="7196798" y="1917987"/>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7" name="Line 43">
            <a:extLst>
              <a:ext uri="{FF2B5EF4-FFF2-40B4-BE49-F238E27FC236}">
                <a16:creationId xmlns:a16="http://schemas.microsoft.com/office/drawing/2014/main" id="{AE0AE3B0-D280-4FC8-9577-ACED8BE76857}"/>
              </a:ext>
            </a:extLst>
          </p:cNvPr>
          <p:cNvSpPr>
            <a:spLocks noChangeShapeType="1"/>
          </p:cNvSpPr>
          <p:nvPr>
            <p:custDataLst>
              <p:tags r:id="rId2"/>
            </p:custDataLst>
          </p:nvPr>
        </p:nvSpPr>
        <p:spPr bwMode="auto">
          <a:xfrm flipH="1">
            <a:off x="6171865" y="1917987"/>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8" name="Line 44">
            <a:extLst>
              <a:ext uri="{FF2B5EF4-FFF2-40B4-BE49-F238E27FC236}">
                <a16:creationId xmlns:a16="http://schemas.microsoft.com/office/drawing/2014/main" id="{37158A88-EAF6-4A0B-9915-28869482E495}"/>
              </a:ext>
            </a:extLst>
          </p:cNvPr>
          <p:cNvSpPr>
            <a:spLocks noChangeShapeType="1"/>
          </p:cNvSpPr>
          <p:nvPr>
            <p:custDataLst>
              <p:tags r:id="rId3"/>
            </p:custDataLst>
          </p:nvPr>
        </p:nvSpPr>
        <p:spPr bwMode="auto">
          <a:xfrm>
            <a:off x="7196798" y="1917987"/>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9" name="Line 43">
            <a:extLst>
              <a:ext uri="{FF2B5EF4-FFF2-40B4-BE49-F238E27FC236}">
                <a16:creationId xmlns:a16="http://schemas.microsoft.com/office/drawing/2014/main" id="{6D74D071-E15C-4166-A5E0-63B4BAB35594}"/>
              </a:ext>
            </a:extLst>
          </p:cNvPr>
          <p:cNvSpPr>
            <a:spLocks noChangeShapeType="1"/>
          </p:cNvSpPr>
          <p:nvPr>
            <p:custDataLst>
              <p:tags r:id="rId4"/>
            </p:custDataLst>
          </p:nvPr>
        </p:nvSpPr>
        <p:spPr bwMode="auto">
          <a:xfrm flipH="1">
            <a:off x="6171865" y="1917987"/>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pic>
        <p:nvPicPr>
          <p:cNvPr id="20" name="Picture 24">
            <a:extLst>
              <a:ext uri="{FF2B5EF4-FFF2-40B4-BE49-F238E27FC236}">
                <a16:creationId xmlns:a16="http://schemas.microsoft.com/office/drawing/2014/main" id="{EAA32CFC-4959-4D94-9A87-EC7705DDD7FE}"/>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65186" y="1756731"/>
            <a:ext cx="8610679" cy="3085572"/>
          </a:xfrm>
          <a:prstGeom prst="rect">
            <a:avLst/>
          </a:prstGeom>
        </p:spPr>
      </p:pic>
      <p:sp>
        <p:nvSpPr>
          <p:cNvPr id="21" name="TextBox 25">
            <a:extLst>
              <a:ext uri="{FF2B5EF4-FFF2-40B4-BE49-F238E27FC236}">
                <a16:creationId xmlns:a16="http://schemas.microsoft.com/office/drawing/2014/main" id="{72817810-76E3-493B-AF04-947BC213730E}"/>
              </a:ext>
            </a:extLst>
          </p:cNvPr>
          <p:cNvSpPr txBox="1"/>
          <p:nvPr/>
        </p:nvSpPr>
        <p:spPr>
          <a:xfrm>
            <a:off x="7178055" y="1755227"/>
            <a:ext cx="2023248" cy="21125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22" name="TextBox 26">
            <a:extLst>
              <a:ext uri="{FF2B5EF4-FFF2-40B4-BE49-F238E27FC236}">
                <a16:creationId xmlns:a16="http://schemas.microsoft.com/office/drawing/2014/main" id="{EBE74E76-D416-407E-AB72-C5951FB9FFE3}"/>
              </a:ext>
            </a:extLst>
          </p:cNvPr>
          <p:cNvSpPr txBox="1"/>
          <p:nvPr/>
        </p:nvSpPr>
        <p:spPr>
          <a:xfrm>
            <a:off x="1962024" y="1729587"/>
            <a:ext cx="1467146" cy="332648"/>
          </a:xfrm>
          <a:prstGeom prst="rect">
            <a:avLst/>
          </a:prstGeom>
          <a:solidFill>
            <a:schemeClr val="bg1"/>
          </a:solidFill>
        </p:spPr>
        <p:txBody>
          <a:bodyPr wrap="square" lIns="0" tIns="0" rIns="0" bIns="0" rtlCol="0">
            <a:noAutofit/>
          </a:bodyPr>
          <a:lstStyle/>
          <a:p>
            <a:r>
              <a:rPr lang="fr-CA" sz="1400" b="1" dirty="0" err="1">
                <a:solidFill>
                  <a:srgbClr val="000000"/>
                </a:solidFill>
              </a:rPr>
              <a:t>Dabigatran</a:t>
            </a:r>
            <a:endParaRPr lang="fr-CA" sz="1400" b="1" dirty="0">
              <a:solidFill>
                <a:srgbClr val="000000"/>
              </a:solidFill>
            </a:endParaRPr>
          </a:p>
        </p:txBody>
      </p:sp>
      <p:sp>
        <p:nvSpPr>
          <p:cNvPr id="23" name="TextBox 27">
            <a:extLst>
              <a:ext uri="{FF2B5EF4-FFF2-40B4-BE49-F238E27FC236}">
                <a16:creationId xmlns:a16="http://schemas.microsoft.com/office/drawing/2014/main" id="{219D3A74-70A1-4D7F-8B2F-0EE11A559205}"/>
              </a:ext>
            </a:extLst>
          </p:cNvPr>
          <p:cNvSpPr txBox="1"/>
          <p:nvPr/>
        </p:nvSpPr>
        <p:spPr>
          <a:xfrm>
            <a:off x="1131015" y="1987123"/>
            <a:ext cx="4830675" cy="199487"/>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24" name="TextBox 28">
            <a:extLst>
              <a:ext uri="{FF2B5EF4-FFF2-40B4-BE49-F238E27FC236}">
                <a16:creationId xmlns:a16="http://schemas.microsoft.com/office/drawing/2014/main" id="{390E217A-A392-47E4-927C-89B0DEBFDA61}"/>
              </a:ext>
            </a:extLst>
          </p:cNvPr>
          <p:cNvSpPr txBox="1"/>
          <p:nvPr/>
        </p:nvSpPr>
        <p:spPr>
          <a:xfrm>
            <a:off x="169831" y="2192880"/>
            <a:ext cx="3633745"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300" b="1" dirty="0" err="1">
                <a:solidFill>
                  <a:srgbClr val="000000"/>
                </a:solidFill>
              </a:rPr>
              <a:t>Dabigatran</a:t>
            </a:r>
            <a:r>
              <a:rPr lang="fr-CA" sz="1300" b="1" dirty="0">
                <a:solidFill>
                  <a:srgbClr val="000000"/>
                </a:solidFill>
              </a:rPr>
              <a:t> p/r au </a:t>
            </a:r>
            <a:r>
              <a:rPr lang="fr-CA" sz="1300" b="1" dirty="0" err="1">
                <a:solidFill>
                  <a:srgbClr val="000000"/>
                </a:solidFill>
              </a:rPr>
              <a:t>rivaroxaban</a:t>
            </a:r>
            <a:r>
              <a:rPr lang="fr-CA" sz="1300" b="1" dirty="0">
                <a:solidFill>
                  <a:srgbClr val="000000"/>
                </a:solidFill>
              </a:rPr>
              <a:t> </a:t>
            </a:r>
            <a:endParaRPr lang="fr-CA" sz="1300" b="1" dirty="0" smtClean="0">
              <a:solidFill>
                <a:srgbClr val="000000"/>
              </a:solidFill>
            </a:endParaRPr>
          </a:p>
          <a:p>
            <a:pPr>
              <a:spcBef>
                <a:spcPts val="100"/>
              </a:spcBef>
              <a:spcAft>
                <a:spcPts val="100"/>
              </a:spcAft>
            </a:pPr>
            <a:r>
              <a:rPr lang="fr-CA" sz="1300" b="1" dirty="0" smtClean="0">
                <a:solidFill>
                  <a:srgbClr val="000000"/>
                </a:solidFill>
              </a:rPr>
              <a:t>AVC/ES</a:t>
            </a:r>
            <a:endParaRPr lang="fr-CA" sz="1300" b="1" dirty="0">
              <a:solidFill>
                <a:srgbClr val="000000"/>
              </a:solidFill>
            </a:endParaRPr>
          </a:p>
          <a:p>
            <a:pPr marL="361950">
              <a:spcBef>
                <a:spcPts val="100"/>
              </a:spcBef>
              <a:spcAft>
                <a:spcPts val="100"/>
              </a:spcAft>
            </a:pPr>
            <a:r>
              <a:rPr lang="fr-CA" sz="1300" b="1" dirty="0">
                <a:solidFill>
                  <a:srgbClr val="000000"/>
                </a:solidFill>
              </a:rPr>
              <a:t>AVC ischémique</a:t>
            </a:r>
          </a:p>
          <a:p>
            <a:pPr marL="361950">
              <a:spcBef>
                <a:spcPts val="100"/>
              </a:spcBef>
              <a:spcAft>
                <a:spcPts val="100"/>
              </a:spcAft>
            </a:pPr>
            <a:r>
              <a:rPr lang="fr-CA" sz="1300" b="1" dirty="0">
                <a:solidFill>
                  <a:srgbClr val="000000"/>
                </a:solidFill>
              </a:rPr>
              <a:t>AVC hémorragique</a:t>
            </a:r>
          </a:p>
          <a:p>
            <a:pPr marL="361950">
              <a:spcBef>
                <a:spcPts val="100"/>
              </a:spcBef>
              <a:spcAft>
                <a:spcPts val="100"/>
              </a:spcAft>
            </a:pPr>
            <a:r>
              <a:rPr lang="fr-CA" sz="1300" b="1" dirty="0">
                <a:solidFill>
                  <a:srgbClr val="000000"/>
                </a:solidFill>
              </a:rPr>
              <a:t>ES</a:t>
            </a:r>
          </a:p>
          <a:p>
            <a:pPr marL="180975">
              <a:spcBef>
                <a:spcPts val="100"/>
              </a:spcBef>
              <a:spcAft>
                <a:spcPts val="100"/>
              </a:spcAft>
            </a:pPr>
            <a:r>
              <a:rPr lang="fr-CA" sz="1300" b="1" dirty="0">
                <a:solidFill>
                  <a:srgbClr val="000000"/>
                </a:solidFill>
              </a:rPr>
              <a:t>Hémorragie grave</a:t>
            </a:r>
          </a:p>
          <a:p>
            <a:pPr marL="361950">
              <a:spcBef>
                <a:spcPts val="100"/>
              </a:spcBef>
              <a:spcAft>
                <a:spcPts val="100"/>
              </a:spcAft>
            </a:pPr>
            <a:r>
              <a:rPr lang="fr-CA" sz="1300" b="1" dirty="0">
                <a:solidFill>
                  <a:srgbClr val="000000"/>
                </a:solidFill>
              </a:rPr>
              <a:t>Hémorragie GI</a:t>
            </a:r>
          </a:p>
          <a:p>
            <a:pPr marL="361950">
              <a:spcBef>
                <a:spcPts val="100"/>
              </a:spcBef>
              <a:spcAft>
                <a:spcPts val="100"/>
              </a:spcAft>
            </a:pPr>
            <a:r>
              <a:rPr lang="fr-CA" sz="1300" b="1" dirty="0">
                <a:solidFill>
                  <a:srgbClr val="000000"/>
                </a:solidFill>
              </a:rPr>
              <a:t>HIC</a:t>
            </a:r>
          </a:p>
          <a:p>
            <a:pPr marL="361950">
              <a:spcBef>
                <a:spcPts val="100"/>
              </a:spcBef>
              <a:spcAft>
                <a:spcPts val="100"/>
              </a:spcAft>
            </a:pPr>
            <a:r>
              <a:rPr lang="fr-CA" sz="1300" b="1" dirty="0">
                <a:solidFill>
                  <a:srgbClr val="000000"/>
                </a:solidFill>
              </a:rPr>
              <a:t>Autre hémorragie</a:t>
            </a:r>
          </a:p>
        </p:txBody>
      </p:sp>
      <p:sp>
        <p:nvSpPr>
          <p:cNvPr id="25" name="TextBox 29">
            <a:extLst>
              <a:ext uri="{FF2B5EF4-FFF2-40B4-BE49-F238E27FC236}">
                <a16:creationId xmlns:a16="http://schemas.microsoft.com/office/drawing/2014/main" id="{60A90EF2-608C-42C6-8101-1B30F3F3A5D8}"/>
              </a:ext>
            </a:extLst>
          </p:cNvPr>
          <p:cNvSpPr txBox="1"/>
          <p:nvPr/>
        </p:nvSpPr>
        <p:spPr>
          <a:xfrm>
            <a:off x="4470525" y="4602782"/>
            <a:ext cx="1354141" cy="258576"/>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du dabigatran</a:t>
            </a:r>
          </a:p>
        </p:txBody>
      </p:sp>
      <p:sp>
        <p:nvSpPr>
          <p:cNvPr id="30" name="TextBox 31">
            <a:extLst>
              <a:ext uri="{FF2B5EF4-FFF2-40B4-BE49-F238E27FC236}">
                <a16:creationId xmlns:a16="http://schemas.microsoft.com/office/drawing/2014/main" id="{D96AE8EC-7677-49FA-94B7-86E61EA67B23}"/>
              </a:ext>
            </a:extLst>
          </p:cNvPr>
          <p:cNvSpPr txBox="1"/>
          <p:nvPr/>
        </p:nvSpPr>
        <p:spPr>
          <a:xfrm>
            <a:off x="4003979" y="4397936"/>
            <a:ext cx="3729410" cy="221785"/>
          </a:xfrm>
          <a:prstGeom prst="rect">
            <a:avLst/>
          </a:prstGeom>
          <a:solidFill>
            <a:schemeClr val="bg1"/>
          </a:solidFill>
        </p:spPr>
        <p:txBody>
          <a:bodyPr wrap="square" lIns="0" tIns="0" rIns="0" bIns="0" rtlCol="0">
            <a:noAutofit/>
          </a:bodyPr>
          <a:lstStyle/>
          <a:p>
            <a:pPr algn="ctr"/>
            <a:r>
              <a:rPr lang="fr-CA" sz="1300" dirty="0">
                <a:solidFill>
                  <a:srgbClr val="000000"/>
                </a:solidFill>
              </a:rPr>
              <a:t>0,1     0,3     0,5    0,7    0,9    1,1   1,3     1,5     1,7</a:t>
            </a:r>
          </a:p>
        </p:txBody>
      </p:sp>
      <p:sp>
        <p:nvSpPr>
          <p:cNvPr id="31" name="TextBox 32">
            <a:extLst>
              <a:ext uri="{FF2B5EF4-FFF2-40B4-BE49-F238E27FC236}">
                <a16:creationId xmlns:a16="http://schemas.microsoft.com/office/drawing/2014/main" id="{19CC9512-218F-4A6D-A7B9-9BF2125E5B5E}"/>
              </a:ext>
            </a:extLst>
          </p:cNvPr>
          <p:cNvSpPr txBox="1"/>
          <p:nvPr/>
        </p:nvSpPr>
        <p:spPr>
          <a:xfrm>
            <a:off x="1881034" y="2441217"/>
            <a:ext cx="971989" cy="1740936"/>
          </a:xfrm>
          <a:prstGeom prst="rect">
            <a:avLst/>
          </a:prstGeom>
          <a:solidFill>
            <a:schemeClr val="bg1"/>
          </a:solidFill>
        </p:spPr>
        <p:txBody>
          <a:bodyPr wrap="square" lIns="0" tIns="0" rIns="0" bIns="0" rtlCol="0">
            <a:noAutofit/>
          </a:bodyPr>
          <a:lstStyle/>
          <a:p>
            <a:pPr algn="ctr">
              <a:spcBef>
                <a:spcPts val="100"/>
              </a:spcBef>
              <a:spcAft>
                <a:spcPts val="100"/>
              </a:spcAft>
            </a:pPr>
            <a:r>
              <a:rPr lang="fr-CA" sz="1300">
                <a:solidFill>
                  <a:srgbClr val="000000"/>
                </a:solidFill>
              </a:rPr>
              <a:t>334 (1,42)</a:t>
            </a:r>
          </a:p>
          <a:p>
            <a:pPr algn="ctr">
              <a:spcBef>
                <a:spcPts val="100"/>
              </a:spcBef>
              <a:spcAft>
                <a:spcPts val="100"/>
              </a:spcAft>
            </a:pPr>
            <a:r>
              <a:rPr lang="fr-CA" sz="1300">
                <a:solidFill>
                  <a:srgbClr val="000000"/>
                </a:solidFill>
              </a:rPr>
              <a:t>281 (1,19)</a:t>
            </a:r>
          </a:p>
          <a:p>
            <a:pPr algn="ctr">
              <a:spcBef>
                <a:spcPts val="100"/>
              </a:spcBef>
              <a:spcAft>
                <a:spcPts val="100"/>
              </a:spcAft>
            </a:pPr>
            <a:r>
              <a:rPr lang="fr-CA" sz="1300">
                <a:solidFill>
                  <a:srgbClr val="000000"/>
                </a:solidFill>
              </a:rPr>
              <a:t>35 (0,15)</a:t>
            </a:r>
          </a:p>
          <a:p>
            <a:pPr algn="ctr">
              <a:spcBef>
                <a:spcPts val="100"/>
              </a:spcBef>
              <a:spcAft>
                <a:spcPts val="100"/>
              </a:spcAft>
            </a:pPr>
            <a:r>
              <a:rPr lang="fr-CA" sz="1300">
                <a:solidFill>
                  <a:srgbClr val="000000"/>
                </a:solidFill>
              </a:rPr>
              <a:t>18 (0,08)</a:t>
            </a:r>
          </a:p>
          <a:p>
            <a:pPr algn="ctr">
              <a:spcBef>
                <a:spcPts val="100"/>
              </a:spcBef>
              <a:spcAft>
                <a:spcPts val="100"/>
              </a:spcAft>
            </a:pPr>
            <a:r>
              <a:rPr lang="fr-CA" sz="1300">
                <a:solidFill>
                  <a:srgbClr val="000000"/>
                </a:solidFill>
              </a:rPr>
              <a:t>836 (3,57)</a:t>
            </a:r>
          </a:p>
          <a:p>
            <a:pPr algn="ctr">
              <a:spcBef>
                <a:spcPts val="100"/>
              </a:spcBef>
              <a:spcAft>
                <a:spcPts val="100"/>
              </a:spcAft>
            </a:pPr>
            <a:r>
              <a:rPr lang="fr-CA" sz="1300">
                <a:solidFill>
                  <a:srgbClr val="000000"/>
                </a:solidFill>
              </a:rPr>
              <a:t>510 (2,17)</a:t>
            </a:r>
          </a:p>
          <a:p>
            <a:pPr algn="ctr">
              <a:spcBef>
                <a:spcPts val="100"/>
              </a:spcBef>
              <a:spcAft>
                <a:spcPts val="100"/>
              </a:spcAft>
            </a:pPr>
            <a:r>
              <a:rPr lang="fr-CA" sz="1300">
                <a:solidFill>
                  <a:srgbClr val="000000"/>
                </a:solidFill>
              </a:rPr>
              <a:t>85 (0,36)</a:t>
            </a:r>
          </a:p>
          <a:p>
            <a:pPr algn="ctr">
              <a:spcBef>
                <a:spcPts val="100"/>
              </a:spcBef>
              <a:spcAft>
                <a:spcPts val="100"/>
              </a:spcAft>
            </a:pPr>
            <a:r>
              <a:rPr lang="fr-CA" sz="1300">
                <a:solidFill>
                  <a:srgbClr val="000000"/>
                </a:solidFill>
              </a:rPr>
              <a:t>304 (1,29)</a:t>
            </a:r>
          </a:p>
        </p:txBody>
      </p:sp>
      <p:sp>
        <p:nvSpPr>
          <p:cNvPr id="32" name="TextBox 33">
            <a:extLst>
              <a:ext uri="{FF2B5EF4-FFF2-40B4-BE49-F238E27FC236}">
                <a16:creationId xmlns:a16="http://schemas.microsoft.com/office/drawing/2014/main" id="{B50D2B44-7272-4647-8F97-CFDA2ACD45B0}"/>
              </a:ext>
            </a:extLst>
          </p:cNvPr>
          <p:cNvSpPr txBox="1"/>
          <p:nvPr/>
        </p:nvSpPr>
        <p:spPr>
          <a:xfrm>
            <a:off x="3299896" y="2441216"/>
            <a:ext cx="971989" cy="1816764"/>
          </a:xfrm>
          <a:prstGeom prst="rect">
            <a:avLst/>
          </a:prstGeom>
          <a:solidFill>
            <a:schemeClr val="bg1"/>
          </a:solidFill>
        </p:spPr>
        <p:txBody>
          <a:bodyPr wrap="square" lIns="0" tIns="0" rIns="0" bIns="0" rtlCol="0">
            <a:noAutofit/>
          </a:bodyPr>
          <a:lstStyle/>
          <a:p>
            <a:pPr algn="ctr">
              <a:spcBef>
                <a:spcPts val="100"/>
              </a:spcBef>
              <a:spcAft>
                <a:spcPts val="100"/>
              </a:spcAft>
            </a:pPr>
            <a:r>
              <a:rPr lang="fr-CA" sz="1300" dirty="0">
                <a:solidFill>
                  <a:srgbClr val="000000"/>
                </a:solidFill>
              </a:rPr>
              <a:t>309 (1,29)</a:t>
            </a:r>
          </a:p>
          <a:p>
            <a:pPr algn="ctr">
              <a:spcBef>
                <a:spcPts val="100"/>
              </a:spcBef>
              <a:spcAft>
                <a:spcPts val="100"/>
              </a:spcAft>
            </a:pPr>
            <a:r>
              <a:rPr lang="fr-CA" sz="1300" dirty="0">
                <a:solidFill>
                  <a:srgbClr val="000000"/>
                </a:solidFill>
              </a:rPr>
              <a:t>2 322 (0,97)</a:t>
            </a:r>
          </a:p>
          <a:p>
            <a:pPr algn="ctr">
              <a:spcBef>
                <a:spcPts val="100"/>
              </a:spcBef>
              <a:spcAft>
                <a:spcPts val="100"/>
              </a:spcAft>
            </a:pPr>
            <a:r>
              <a:rPr lang="fr-CA" sz="1300" dirty="0">
                <a:solidFill>
                  <a:srgbClr val="000000"/>
                </a:solidFill>
              </a:rPr>
              <a:t>57 (0,24)</a:t>
            </a:r>
          </a:p>
          <a:p>
            <a:pPr algn="ctr">
              <a:spcBef>
                <a:spcPts val="100"/>
              </a:spcBef>
              <a:spcAft>
                <a:spcPts val="100"/>
              </a:spcAft>
            </a:pPr>
            <a:r>
              <a:rPr lang="fr-CA" sz="1300" dirty="0">
                <a:solidFill>
                  <a:srgbClr val="000000"/>
                </a:solidFill>
              </a:rPr>
              <a:t>23 (0,10)</a:t>
            </a:r>
          </a:p>
          <a:p>
            <a:pPr algn="ctr">
              <a:spcBef>
                <a:spcPts val="100"/>
              </a:spcBef>
              <a:spcAft>
                <a:spcPts val="100"/>
              </a:spcAft>
            </a:pPr>
            <a:r>
              <a:rPr lang="fr-CA" sz="1300" dirty="0">
                <a:solidFill>
                  <a:srgbClr val="000000"/>
                </a:solidFill>
              </a:rPr>
              <a:t>1 190 (5,02)</a:t>
            </a:r>
          </a:p>
          <a:p>
            <a:pPr algn="ctr">
              <a:spcBef>
                <a:spcPts val="100"/>
              </a:spcBef>
              <a:spcAft>
                <a:spcPts val="100"/>
              </a:spcAft>
            </a:pPr>
            <a:r>
              <a:rPr lang="fr-CA" sz="1300" dirty="0">
                <a:solidFill>
                  <a:srgbClr val="000000"/>
                </a:solidFill>
              </a:rPr>
              <a:t>675 (2,84)</a:t>
            </a:r>
          </a:p>
          <a:p>
            <a:pPr algn="ctr">
              <a:spcBef>
                <a:spcPts val="100"/>
              </a:spcBef>
              <a:spcAft>
                <a:spcPts val="100"/>
              </a:spcAft>
            </a:pPr>
            <a:r>
              <a:rPr lang="fr-CA" sz="1300" dirty="0">
                <a:solidFill>
                  <a:srgbClr val="000000"/>
                </a:solidFill>
              </a:rPr>
              <a:t>115 (0,48)</a:t>
            </a:r>
          </a:p>
          <a:p>
            <a:pPr algn="ctr">
              <a:spcBef>
                <a:spcPts val="100"/>
              </a:spcBef>
              <a:spcAft>
                <a:spcPts val="100"/>
              </a:spcAft>
            </a:pPr>
            <a:r>
              <a:rPr lang="fr-CA" sz="1300" dirty="0">
                <a:solidFill>
                  <a:srgbClr val="000000"/>
                </a:solidFill>
              </a:rPr>
              <a:t>495 (2,08)</a:t>
            </a:r>
          </a:p>
        </p:txBody>
      </p:sp>
      <p:sp>
        <p:nvSpPr>
          <p:cNvPr id="33" name="TextBox 34">
            <a:extLst>
              <a:ext uri="{FF2B5EF4-FFF2-40B4-BE49-F238E27FC236}">
                <a16:creationId xmlns:a16="http://schemas.microsoft.com/office/drawing/2014/main" id="{7B2D5A9D-BE5C-4EEF-927E-04BF8F23352F}"/>
              </a:ext>
            </a:extLst>
          </p:cNvPr>
          <p:cNvSpPr txBox="1"/>
          <p:nvPr/>
        </p:nvSpPr>
        <p:spPr>
          <a:xfrm>
            <a:off x="7484157" y="2429737"/>
            <a:ext cx="1327519" cy="1816764"/>
          </a:xfrm>
          <a:prstGeom prst="rect">
            <a:avLst/>
          </a:prstGeom>
          <a:solidFill>
            <a:schemeClr val="bg1"/>
          </a:solidFill>
        </p:spPr>
        <p:txBody>
          <a:bodyPr wrap="square" lIns="0" tIns="0" rIns="0" bIns="0" rtlCol="0">
            <a:noAutofit/>
          </a:bodyPr>
          <a:lstStyle/>
          <a:p>
            <a:pPr algn="ctr">
              <a:spcBef>
                <a:spcPts val="100"/>
              </a:spcBef>
              <a:spcAft>
                <a:spcPts val="100"/>
              </a:spcAft>
            </a:pPr>
            <a:r>
              <a:rPr lang="fr-CA" sz="1300" dirty="0">
                <a:solidFill>
                  <a:srgbClr val="000000"/>
                </a:solidFill>
              </a:rPr>
              <a:t>1,10 (0,95-1,23)</a:t>
            </a:r>
          </a:p>
          <a:p>
            <a:pPr algn="ctr">
              <a:spcBef>
                <a:spcPts val="100"/>
              </a:spcBef>
              <a:spcAft>
                <a:spcPts val="100"/>
              </a:spcAft>
            </a:pPr>
            <a:r>
              <a:rPr lang="fr-CA" sz="1300" dirty="0">
                <a:solidFill>
                  <a:srgbClr val="000000"/>
                </a:solidFill>
              </a:rPr>
              <a:t>1,23 (1,04-1,47)</a:t>
            </a:r>
          </a:p>
          <a:p>
            <a:pPr algn="ctr">
              <a:spcBef>
                <a:spcPts val="100"/>
              </a:spcBef>
              <a:spcAft>
                <a:spcPts val="100"/>
              </a:spcAft>
            </a:pPr>
            <a:r>
              <a:rPr lang="fr-CA" sz="1300" dirty="0">
                <a:solidFill>
                  <a:srgbClr val="000000"/>
                </a:solidFill>
              </a:rPr>
              <a:t>0,63 (0,41-0,96)</a:t>
            </a:r>
          </a:p>
          <a:p>
            <a:pPr algn="ctr">
              <a:spcBef>
                <a:spcPts val="100"/>
              </a:spcBef>
              <a:spcAft>
                <a:spcPts val="100"/>
              </a:spcAft>
            </a:pPr>
            <a:r>
              <a:rPr lang="fr-CA" sz="1300" dirty="0">
                <a:solidFill>
                  <a:srgbClr val="000000"/>
                </a:solidFill>
              </a:rPr>
              <a:t>0,80 (0,43-1,48)</a:t>
            </a:r>
          </a:p>
          <a:p>
            <a:pPr algn="ctr">
              <a:spcBef>
                <a:spcPts val="100"/>
              </a:spcBef>
              <a:spcAft>
                <a:spcPts val="100"/>
              </a:spcAft>
            </a:pPr>
            <a:r>
              <a:rPr lang="fr-CA" sz="1300" dirty="0">
                <a:solidFill>
                  <a:srgbClr val="000000"/>
                </a:solidFill>
              </a:rPr>
              <a:t>0,71 (0,65-0,78)</a:t>
            </a:r>
          </a:p>
          <a:p>
            <a:pPr algn="ctr">
              <a:spcBef>
                <a:spcPts val="100"/>
              </a:spcBef>
              <a:spcAft>
                <a:spcPts val="100"/>
              </a:spcAft>
            </a:pPr>
            <a:r>
              <a:rPr lang="fr-CA" sz="1300" dirty="0">
                <a:solidFill>
                  <a:srgbClr val="000000"/>
                </a:solidFill>
              </a:rPr>
              <a:t>0,77 (0,68-0,86)</a:t>
            </a:r>
          </a:p>
          <a:p>
            <a:pPr algn="ctr">
              <a:spcBef>
                <a:spcPts val="100"/>
              </a:spcBef>
              <a:spcAft>
                <a:spcPts val="100"/>
              </a:spcAft>
            </a:pPr>
            <a:r>
              <a:rPr lang="fr-CA" sz="1300" dirty="0">
                <a:solidFill>
                  <a:srgbClr val="000000"/>
                </a:solidFill>
              </a:rPr>
              <a:t>0,75 (0,57-1,00)</a:t>
            </a:r>
          </a:p>
          <a:p>
            <a:pPr algn="ctr">
              <a:spcBef>
                <a:spcPts val="100"/>
              </a:spcBef>
              <a:spcAft>
                <a:spcPts val="100"/>
              </a:spcAft>
            </a:pPr>
            <a:r>
              <a:rPr lang="fr-CA" sz="1300" dirty="0">
                <a:solidFill>
                  <a:srgbClr val="000000"/>
                </a:solidFill>
              </a:rPr>
              <a:t>0,62 (0,54-0,72)</a:t>
            </a:r>
          </a:p>
          <a:p>
            <a:pPr algn="ctr">
              <a:spcBef>
                <a:spcPts val="100"/>
              </a:spcBef>
              <a:spcAft>
                <a:spcPts val="100"/>
              </a:spcAft>
            </a:pPr>
            <a:endParaRPr lang="fr-CA" sz="1300" dirty="0">
              <a:solidFill>
                <a:srgbClr val="000000"/>
              </a:solidFill>
            </a:endParaRPr>
          </a:p>
        </p:txBody>
      </p:sp>
      <p:sp>
        <p:nvSpPr>
          <p:cNvPr id="34" name="TextBox 32">
            <a:extLst>
              <a:ext uri="{FF2B5EF4-FFF2-40B4-BE49-F238E27FC236}">
                <a16:creationId xmlns:a16="http://schemas.microsoft.com/office/drawing/2014/main" id="{3229EAF4-86E8-40AD-81F2-AA3FAF4F4F5B}"/>
              </a:ext>
            </a:extLst>
          </p:cNvPr>
          <p:cNvSpPr txBox="1"/>
          <p:nvPr/>
        </p:nvSpPr>
        <p:spPr>
          <a:xfrm>
            <a:off x="1962024" y="1693567"/>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Dabigatran</a:t>
            </a:r>
            <a:r>
              <a:rPr lang="fr-CA" sz="1400" b="1" dirty="0">
                <a:solidFill>
                  <a:srgbClr val="45C4D8"/>
                </a:solidFill>
                <a:latin typeface="Arial Narrow" panose="020B0606020202030204" pitchFamily="34" charset="0"/>
                <a:cs typeface="Aharoni" panose="02010803020104030203" pitchFamily="2" charset="-79"/>
              </a:rPr>
              <a:t> </a:t>
            </a:r>
          </a:p>
        </p:txBody>
      </p:sp>
      <p:sp>
        <p:nvSpPr>
          <p:cNvPr id="35" name="TextBox 32">
            <a:extLst>
              <a:ext uri="{FF2B5EF4-FFF2-40B4-BE49-F238E27FC236}">
                <a16:creationId xmlns:a16="http://schemas.microsoft.com/office/drawing/2014/main" id="{3229EAF4-86E8-40AD-81F2-AA3FAF4F4F5B}"/>
              </a:ext>
            </a:extLst>
          </p:cNvPr>
          <p:cNvSpPr txBox="1"/>
          <p:nvPr/>
        </p:nvSpPr>
        <p:spPr>
          <a:xfrm>
            <a:off x="3366114" y="1702766"/>
            <a:ext cx="1033165" cy="216198"/>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Rivaroxaban</a:t>
            </a:r>
            <a:r>
              <a:rPr lang="fr-CA" sz="1600" b="1" dirty="0">
                <a:solidFill>
                  <a:srgbClr val="4071AF"/>
                </a:solidFill>
                <a:latin typeface="Arial Narrow" panose="020B0606020202030204" pitchFamily="34" charset="0"/>
                <a:cs typeface="Aharoni" panose="02010803020104030203" pitchFamily="2" charset="-79"/>
              </a:rPr>
              <a:t> </a:t>
            </a:r>
          </a:p>
        </p:txBody>
      </p:sp>
      <p:sp>
        <p:nvSpPr>
          <p:cNvPr id="36" name="TextBox 29">
            <a:extLst>
              <a:ext uri="{FF2B5EF4-FFF2-40B4-BE49-F238E27FC236}">
                <a16:creationId xmlns:a16="http://schemas.microsoft.com/office/drawing/2014/main" id="{054A5E26-C7EC-4774-9F7E-54BE4BF43574}"/>
              </a:ext>
            </a:extLst>
          </p:cNvPr>
          <p:cNvSpPr txBox="1"/>
          <p:nvPr/>
        </p:nvSpPr>
        <p:spPr>
          <a:xfrm>
            <a:off x="5797124" y="4595446"/>
            <a:ext cx="1626612"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du </a:t>
            </a:r>
            <a:r>
              <a:rPr lang="fr-CA" sz="1400" b="1" dirty="0" err="1">
                <a:solidFill>
                  <a:srgbClr val="4071AF"/>
                </a:solidFill>
                <a:latin typeface="Arial Narrow" panose="020B0606020202030204" pitchFamily="34" charset="0"/>
                <a:cs typeface="Aharoni" panose="02010803020104030203" pitchFamily="2" charset="-79"/>
              </a:rPr>
              <a:t>rivaroxaban</a:t>
            </a:r>
            <a:endParaRPr lang="fr-CA" sz="1400" b="1" dirty="0">
              <a:solidFill>
                <a:srgbClr val="4071AF"/>
              </a:solidFill>
              <a:latin typeface="Arial Narrow" panose="020B0606020202030204" pitchFamily="34" charset="0"/>
              <a:cs typeface="Aharoni" panose="02010803020104030203" pitchFamily="2" charset="-79"/>
            </a:endParaRPr>
          </a:p>
        </p:txBody>
      </p:sp>
    </p:spTree>
    <p:extLst>
      <p:ext uri="{BB962C8B-B14F-4D97-AF65-F5344CB8AC3E}">
        <p14:creationId xmlns:p14="http://schemas.microsoft.com/office/powerpoint/2010/main" val="1715183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algn="ctr"/>
            <a:r>
              <a:rPr lang="fr-CH" sz="3600" b="1" dirty="0">
                <a:solidFill>
                  <a:srgbClr val="1B1A5A"/>
                </a:solidFill>
                <a:latin typeface="Arial Narrow" panose="020B0606020202030204" pitchFamily="34" charset="0"/>
                <a:cs typeface="Aharoni" panose="02010803020104030203" pitchFamily="2" charset="-79"/>
              </a:rPr>
              <a:t>Efficacité et innocuité du dabigatran, du rivaroxaban et de l’apixaban vs la warfarine dans la FA non valvulaire</a:t>
            </a: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algn="ctr" defTabSz="914400" fontAlgn="base">
              <a:spcBef>
                <a:spcPct val="0"/>
              </a:spcBef>
              <a:spcAft>
                <a:spcPct val="0"/>
              </a:spcAft>
            </a:pPr>
            <a:r>
              <a:rPr lang="en-US" sz="1400" b="1" spc="50" dirty="0">
                <a:solidFill>
                  <a:srgbClr val="000000"/>
                </a:solidFill>
                <a:latin typeface="Arial Narrow" panose="020B0606020202030204" pitchFamily="34" charset="0"/>
                <a:ea typeface="ＭＳ Ｐゴシック" pitchFamily="34" charset="-128"/>
              </a:rPr>
              <a:t>Yao X, Abraham NS, </a:t>
            </a:r>
            <a:r>
              <a:rPr lang="en-US" sz="1400" b="1" spc="50" dirty="0" err="1">
                <a:solidFill>
                  <a:srgbClr val="000000"/>
                </a:solidFill>
                <a:latin typeface="Arial Narrow" panose="020B0606020202030204" pitchFamily="34" charset="0"/>
                <a:ea typeface="ＭＳ Ｐゴシック" pitchFamily="34" charset="-128"/>
              </a:rPr>
              <a:t>Sangaralingham</a:t>
            </a:r>
            <a:r>
              <a:rPr lang="en-US" sz="1400" b="1" spc="50" dirty="0">
                <a:solidFill>
                  <a:srgbClr val="000000"/>
                </a:solidFill>
                <a:latin typeface="Arial Narrow" panose="020B0606020202030204" pitchFamily="34" charset="0"/>
                <a:ea typeface="ＭＳ Ｐゴシック" pitchFamily="34" charset="-128"/>
              </a:rPr>
              <a:t> LR, </a:t>
            </a:r>
            <a:r>
              <a:rPr lang="en-US" sz="1400" b="1" spc="50" dirty="0" err="1">
                <a:solidFill>
                  <a:srgbClr val="000000"/>
                </a:solidFill>
                <a:latin typeface="Arial Narrow" panose="020B0606020202030204" pitchFamily="34" charset="0"/>
                <a:ea typeface="ＭＳ Ｐゴシック" pitchFamily="34" charset="-128"/>
              </a:rPr>
              <a:t>Bellolio</a:t>
            </a:r>
            <a:r>
              <a:rPr lang="en-US" sz="1400" b="1" spc="50" dirty="0">
                <a:solidFill>
                  <a:srgbClr val="000000"/>
                </a:solidFill>
                <a:latin typeface="Arial Narrow" panose="020B0606020202030204" pitchFamily="34" charset="0"/>
                <a:ea typeface="ＭＳ Ｐゴシック" pitchFamily="34" charset="-128"/>
              </a:rPr>
              <a:t> MF,</a:t>
            </a:r>
            <a:r>
              <a:rPr lang="en-US" sz="1400" b="1" spc="50" baseline="30000" dirty="0">
                <a:solidFill>
                  <a:srgbClr val="000000"/>
                </a:solidFill>
                <a:latin typeface="Arial Narrow" panose="020B0606020202030204" pitchFamily="34" charset="0"/>
                <a:ea typeface="ＭＳ Ｐゴシック" pitchFamily="34" charset="-128"/>
              </a:rPr>
              <a:t>  </a:t>
            </a:r>
            <a:r>
              <a:rPr lang="en-US" sz="1400" b="1" spc="50" dirty="0" err="1">
                <a:solidFill>
                  <a:srgbClr val="000000"/>
                </a:solidFill>
                <a:latin typeface="Arial Narrow" panose="020B0606020202030204" pitchFamily="34" charset="0"/>
                <a:ea typeface="ＭＳ Ｐゴシック" pitchFamily="34" charset="-128"/>
              </a:rPr>
              <a:t>McBane</a:t>
            </a:r>
            <a:r>
              <a:rPr lang="en-US" sz="1400" b="1" spc="50" dirty="0">
                <a:solidFill>
                  <a:srgbClr val="000000"/>
                </a:solidFill>
                <a:latin typeface="Arial Narrow" panose="020B0606020202030204" pitchFamily="34" charset="0"/>
                <a:ea typeface="ＭＳ Ｐゴシック" pitchFamily="34" charset="-128"/>
              </a:rPr>
              <a:t> RD, Shah ND, </a:t>
            </a:r>
            <a:r>
              <a:rPr lang="en-US" sz="1400" b="1" spc="50" dirty="0" err="1">
                <a:solidFill>
                  <a:srgbClr val="000000"/>
                </a:solidFill>
                <a:latin typeface="Arial Narrow" panose="020B0606020202030204" pitchFamily="34" charset="0"/>
                <a:ea typeface="ＭＳ Ｐゴシック" pitchFamily="34" charset="-128"/>
              </a:rPr>
              <a:t>Noseworthy</a:t>
            </a:r>
            <a:r>
              <a:rPr lang="en-US" sz="1400" b="1" spc="50" dirty="0">
                <a:solidFill>
                  <a:srgbClr val="000000"/>
                </a:solidFill>
                <a:latin typeface="Arial Narrow" panose="020B0606020202030204" pitchFamily="34" charset="0"/>
                <a:ea typeface="ＭＳ Ｐゴシック" pitchFamily="34" charset="-128"/>
              </a:rPr>
              <a:t> PA</a:t>
            </a:r>
            <a:endParaRPr lang="en-US" sz="1400" b="1" spc="50" baseline="30000" dirty="0">
              <a:solidFill>
                <a:srgbClr val="000000"/>
              </a:solidFill>
              <a:latin typeface="Arial Narrow" panose="020B0606020202030204" pitchFamily="34" charset="0"/>
              <a:ea typeface="ＭＳ Ｐゴシック" pitchFamily="34" charset="-128"/>
            </a:endParaRPr>
          </a:p>
          <a:p>
            <a:pPr algn="ctr" defTabSz="914400" fontAlgn="base">
              <a:spcBef>
                <a:spcPct val="0"/>
              </a:spcBef>
              <a:spcAft>
                <a:spcPct val="0"/>
              </a:spcAft>
            </a:pPr>
            <a:endParaRPr lang="en-GB" sz="1400" b="1" spc="50" dirty="0">
              <a:solidFill>
                <a:srgbClr val="000000"/>
              </a:solidFill>
              <a:latin typeface="Arial Narrow" panose="020B0606020202030204" pitchFamily="34" charset="0"/>
              <a:ea typeface="ＭＳ Ｐゴシック" pitchFamily="34" charset="-128"/>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385925" y="6485820"/>
            <a:ext cx="2508842" cy="246221"/>
          </a:xfrm>
          <a:prstGeom prst="rect">
            <a:avLst/>
          </a:prstGeom>
          <a:noFill/>
        </p:spPr>
        <p:txBody>
          <a:bodyPr wrap="square" rtlCol="0">
            <a:spAutoFit/>
          </a:bodyPr>
          <a:lstStyle/>
          <a:p>
            <a:r>
              <a:rPr lang="en-US" sz="1000" dirty="0">
                <a:solidFill>
                  <a:srgbClr val="FFFFFF"/>
                </a:solidFill>
                <a:latin typeface="Arial Narrow" panose="020B0606020202030204" pitchFamily="34" charset="0"/>
                <a:cs typeface="Lato"/>
              </a:rPr>
              <a:t>Yao et al. J Am Heart Assoc. 2016;5:e003725</a:t>
            </a:r>
          </a:p>
        </p:txBody>
      </p:sp>
      <p:pic>
        <p:nvPicPr>
          <p:cNvPr id="9" name="4E92DA43-5712-40E9-AFDC-2C1062C78C6F" descr="7646DFF2-B812-4635-AA57-5171E34E5A45@chrc">
            <a:extLst>
              <a:ext uri="{FF2B5EF4-FFF2-40B4-BE49-F238E27FC236}">
                <a16:creationId xmlns:a16="http://schemas.microsoft.com/office/drawing/2014/main" id="{5B2AB2FD-1CDE-4E83-A377-EC80FBDA2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7324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Apixaban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1994171737"/>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a:t>
                      </a:r>
                      <a:r>
                        <a:rPr lang="en-US" sz="1600" dirty="0" err="1">
                          <a:effectLst/>
                          <a:latin typeface="Arial Narrow" panose="020B0606020202030204" pitchFamily="34" charset="0"/>
                        </a:rPr>
                        <a:t>vs</a:t>
                      </a:r>
                      <a:r>
                        <a:rPr lang="en-US" sz="1600" dirty="0">
                          <a:effectLst/>
                          <a:latin typeface="Arial Narrow" panose="020B0606020202030204" pitchFamily="34" charset="0"/>
                        </a:rPr>
                        <a:t>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RRI (IC à</a:t>
                      </a:r>
                      <a:r>
                        <a:rPr lang="en-US" sz="1600" b="1" baseline="0" dirty="0">
                          <a:effectLst/>
                          <a:latin typeface="Arial Narrow" panose="020B0606020202030204" pitchFamily="34" charset="0"/>
                        </a:rPr>
                        <a:t> </a:t>
                      </a:r>
                      <a:r>
                        <a:rPr lang="en-US" sz="1600" b="1" dirty="0">
                          <a:effectLst/>
                          <a:latin typeface="Arial Narrow" panose="020B0606020202030204" pitchFamily="34" charset="0"/>
                        </a:rPr>
                        <a:t>95%)</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Hémorragie majeure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600164"/>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en-CA" sz="1100" b="1" dirty="0">
                <a:latin typeface="Arial Narrow" pitchFamily="34" charset="0"/>
                <a:cs typeface="Calibri"/>
              </a:rPr>
              <a:t>Ƚ</a:t>
            </a:r>
            <a:r>
              <a:rPr lang="en-CA" sz="1100" b="1" dirty="0">
                <a:latin typeface="Arial Narrow" pitchFamily="34" charset="0"/>
              </a:rPr>
              <a:t>OLDW: </a:t>
            </a:r>
            <a:r>
              <a:rPr lang="en-CA" sz="1100" b="1" dirty="0" err="1">
                <a:latin typeface="Arial Narrow" pitchFamily="34" charset="0"/>
              </a:rPr>
              <a:t>OptumLabs</a:t>
            </a:r>
            <a:r>
              <a:rPr lang="en-CA" sz="1100" b="1" dirty="0">
                <a:latin typeface="Arial Narrow" pitchFamily="34" charset="0"/>
              </a:rPr>
              <a:t> Data Warehouse</a:t>
            </a:r>
            <a:r>
              <a:rPr lang="en-US" sz="1100" b="1" dirty="0">
                <a:solidFill>
                  <a:prstClr val="black"/>
                </a:solidFill>
                <a:latin typeface="Arial Narrow" pitchFamily="34" charset="0"/>
              </a:rPr>
              <a:t> </a:t>
            </a:r>
          </a:p>
          <a:p>
            <a:endParaRPr lang="en-US" sz="1100" b="1" dirty="0">
              <a:solidFill>
                <a:prstClr val="black"/>
              </a:solidFill>
              <a:latin typeface="Arial Narrow" pitchFamily="34" charset="0"/>
            </a:endParaRPr>
          </a:p>
        </p:txBody>
      </p:sp>
      <p:sp>
        <p:nvSpPr>
          <p:cNvPr id="24" name="TextBox 23">
            <a:extLst>
              <a:ext uri="{FF2B5EF4-FFF2-40B4-BE49-F238E27FC236}">
                <a16:creationId xmlns:a16="http://schemas.microsoft.com/office/drawing/2014/main" id="{B7ECA8D5-5EA7-4C7F-8ED5-18347844A5CF}"/>
              </a:ext>
            </a:extLst>
          </p:cNvPr>
          <p:cNvSpPr txBox="1"/>
          <p:nvPr/>
        </p:nvSpPr>
        <p:spPr>
          <a:xfrm>
            <a:off x="3862993" y="1912994"/>
            <a:ext cx="1986762" cy="3917996"/>
          </a:xfrm>
          <a:prstGeom prst="rect">
            <a:avLst/>
          </a:prstGeom>
          <a:noFill/>
        </p:spPr>
        <p:txBody>
          <a:bodyPr wrap="none" rtlCol="0">
            <a:spAutoFit/>
          </a:bodyPr>
          <a:lstStyle/>
          <a:p>
            <a:pPr algn="ctr">
              <a:lnSpc>
                <a:spcPct val="115000"/>
              </a:lnSpc>
            </a:pPr>
            <a:r>
              <a:rPr lang="en-US" sz="1600" b="1" dirty="0" err="1">
                <a:solidFill>
                  <a:prstClr val="black"/>
                </a:solidFill>
                <a:latin typeface="Arial Narrow" panose="020B0606020202030204" pitchFamily="34" charset="0"/>
              </a:rPr>
              <a:t>OLDW</a:t>
            </a:r>
            <a:r>
              <a:rPr lang="en-US" sz="1600" b="1" dirty="0" err="1">
                <a:solidFill>
                  <a:prstClr val="black"/>
                </a:solidFill>
                <a:latin typeface="Calibri"/>
                <a:cs typeface="Calibri"/>
              </a:rPr>
              <a:t>ƚ</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Apixaban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0,67* (0,46, 0,98)</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0,45*** (0,34, 0,59)</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0,24*** (0,12, 0,50)</a:t>
            </a:r>
            <a:endParaRPr lang="en-US" sz="16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pic>
        <p:nvPicPr>
          <p:cNvPr id="11" name="4E92DA43-5712-40E9-AFDC-2C1062C78C6F" descr="7646DFF2-B812-4635-AA57-5171E34E5A45@chrc">
            <a:extLst>
              <a:ext uri="{FF2B5EF4-FFF2-40B4-BE49-F238E27FC236}">
                <a16:creationId xmlns:a16="http://schemas.microsoft.com/office/drawing/2014/main" id="{791AA381-01E5-4DD7-B824-986913B0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Dabigatran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1855769914"/>
              </p:ext>
            </p:extLst>
          </p:nvPr>
        </p:nvGraphicFramePr>
        <p:xfrm>
          <a:off x="581891" y="1538054"/>
          <a:ext cx="8146473" cy="4276625"/>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RRI (IC</a:t>
                      </a:r>
                      <a:r>
                        <a:rPr lang="en-US" sz="1800" b="1" baseline="0" dirty="0">
                          <a:effectLst/>
                          <a:latin typeface="Arial Narrow" panose="020B0606020202030204" pitchFamily="34" charset="0"/>
                        </a:rPr>
                        <a:t> à </a:t>
                      </a:r>
                      <a:r>
                        <a:rPr lang="en-US" sz="1800" b="1" dirty="0">
                          <a:effectLst/>
                          <a:latin typeface="Arial Narrow" panose="020B0606020202030204" pitchFamily="34" charset="0"/>
                        </a:rPr>
                        <a:t>95%)</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indent="0" algn="l" defTabSz="457200" rtl="0" eaLnBrk="1" fontAlgn="auto" latinLnBrk="0" hangingPunct="1">
                        <a:lnSpc>
                          <a:spcPct val="115000"/>
                        </a:lnSpc>
                        <a:spcBef>
                          <a:spcPts val="0"/>
                        </a:spcBef>
                        <a:spcAft>
                          <a:spcPts val="0"/>
                        </a:spcAft>
                        <a:buClrTx/>
                        <a:buSzTx/>
                        <a:buFontTx/>
                        <a:buNone/>
                        <a:tabLst/>
                        <a:defRPr/>
                      </a:pPr>
                      <a:r>
                        <a:rPr lang="fr-CA" sz="1800" noProof="0" dirty="0">
                          <a:effectLst/>
                          <a:latin typeface="Arial Narrow" panose="020B0606020202030204" pitchFamily="34" charset="0"/>
                        </a:rPr>
                        <a:t>Hémorragie majeure</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indent="0" algn="l" defTabSz="457200" rtl="0" eaLnBrk="1" fontAlgn="auto" latinLnBrk="0" hangingPunct="1">
                        <a:lnSpc>
                          <a:spcPct val="115000"/>
                        </a:lnSpc>
                        <a:spcBef>
                          <a:spcPts val="0"/>
                        </a:spcBef>
                        <a:spcAft>
                          <a:spcPts val="0"/>
                        </a:spcAft>
                        <a:buClrTx/>
                        <a:buSzTx/>
                        <a:buFontTx/>
                        <a:buNone/>
                        <a:tabLst/>
                        <a:defRPr/>
                      </a:pPr>
                      <a:endParaRPr lang="fr-CA" sz="1800" b="0" noProof="0" dirty="0">
                        <a:effectLst/>
                        <a:latin typeface="Arial Narrow" panose="020B0606020202030204" pitchFamily="34" charset="0"/>
                      </a:endParaRPr>
                    </a:p>
                    <a:p>
                      <a:pPr marL="114300" marR="0" indent="0" algn="l" defTabSz="457200" rtl="0" eaLnBrk="1" fontAlgn="auto" latinLnBrk="0" hangingPunct="1">
                        <a:lnSpc>
                          <a:spcPct val="115000"/>
                        </a:lnSpc>
                        <a:spcBef>
                          <a:spcPts val="0"/>
                        </a:spcBef>
                        <a:spcAft>
                          <a:spcPts val="0"/>
                        </a:spcAft>
                        <a:buClrTx/>
                        <a:buSzTx/>
                        <a:buFontTx/>
                        <a:buNone/>
                        <a:tabLst/>
                        <a:defRPr/>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p>
                      <a:pPr marL="114300" marR="0">
                        <a:lnSpc>
                          <a:spcPct val="115000"/>
                        </a:lnSpc>
                        <a:spcBef>
                          <a:spcPts val="0"/>
                        </a:spcBef>
                        <a:spcAft>
                          <a:spcPts val="0"/>
                        </a:spcAft>
                      </a:pP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570766" y="5804894"/>
            <a:ext cx="7635263" cy="877163"/>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fr-CA" sz="1100" b="1" dirty="0">
                <a:solidFill>
                  <a:prstClr val="black"/>
                </a:solidFill>
                <a:latin typeface="Arial Narrow" panose="020B0606020202030204" pitchFamily="34" charset="0"/>
              </a:rPr>
              <a:t>†Les résultats de l’étude RE-LY sont fondés sur la dose de 150 mg; l’étude RE-LY a utilisé une analyse de l’intention de traiter pour les critères d’innocuité </a:t>
            </a:r>
          </a:p>
          <a:p>
            <a:endParaRPr lang="en-US" b="1"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68611" y="1814953"/>
            <a:ext cx="2108591" cy="3990323"/>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Dabigatran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0,98 (0,76, 1,26)</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0,79** (0,64, 0,94)</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indent="160020" algn="ctr">
              <a:lnSpc>
                <a:spcPct val="115000"/>
              </a:lnSpc>
            </a:pP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0,36*** (0,23, 0,56)</a:t>
            </a:r>
            <a:endParaRPr lang="en-US" sz="20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pic>
        <p:nvPicPr>
          <p:cNvPr id="11" name="4E92DA43-5712-40E9-AFDC-2C1062C78C6F" descr="7646DFF2-B812-4635-AA57-5171E34E5A45@chrc">
            <a:extLst>
              <a:ext uri="{FF2B5EF4-FFF2-40B4-BE49-F238E27FC236}">
                <a16:creationId xmlns:a16="http://schemas.microsoft.com/office/drawing/2014/main" id="{9AE8B05F-57AD-4E4F-A39F-309D2FBE7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Rivaroxaban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4287554255"/>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Rivaroxaban </a:t>
                      </a:r>
                      <a:r>
                        <a:rPr lang="en-US" sz="1600" dirty="0" err="1">
                          <a:effectLst/>
                          <a:latin typeface="Arial Narrow" panose="020B0606020202030204" pitchFamily="34" charset="0"/>
                        </a:rPr>
                        <a:t>vs</a:t>
                      </a:r>
                      <a:r>
                        <a:rPr lang="en-US" sz="1600" dirty="0">
                          <a:effectLst/>
                          <a:latin typeface="Arial Narrow" panose="020B0606020202030204" pitchFamily="34" charset="0"/>
                        </a:rPr>
                        <a:t>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RRI (IC</a:t>
                      </a:r>
                      <a:r>
                        <a:rPr lang="en-US" sz="1600" b="1" baseline="0" dirty="0">
                          <a:effectLst/>
                          <a:latin typeface="Arial Narrow" panose="020B0606020202030204" pitchFamily="34" charset="0"/>
                        </a:rPr>
                        <a:t> à </a:t>
                      </a:r>
                      <a:r>
                        <a:rPr lang="en-US" sz="1600" b="1" dirty="0">
                          <a:effectLst/>
                          <a:latin typeface="Arial Narrow" panose="020B0606020202030204" pitchFamily="34" charset="0"/>
                        </a:rPr>
                        <a:t>95%)</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indent="0" algn="l" defTabSz="457200" rtl="0" eaLnBrk="1" fontAlgn="auto" latinLnBrk="0" hangingPunct="1">
                        <a:lnSpc>
                          <a:spcPct val="115000"/>
                        </a:lnSpc>
                        <a:spcBef>
                          <a:spcPts val="0"/>
                        </a:spcBef>
                        <a:spcAft>
                          <a:spcPts val="0"/>
                        </a:spcAft>
                        <a:buClrTx/>
                        <a:buSzTx/>
                        <a:buFontTx/>
                        <a:buNone/>
                        <a:tabLst/>
                        <a:defRPr/>
                      </a:pPr>
                      <a:r>
                        <a:rPr lang="fr-CA" sz="1800" noProof="0" dirty="0">
                          <a:effectLst/>
                          <a:latin typeface="Arial Narrow" panose="020B0606020202030204" pitchFamily="34" charset="0"/>
                        </a:rPr>
                        <a:t>Hémorragie majeure</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indent="0" algn="l" defTabSz="457200" rtl="0" eaLnBrk="1" fontAlgn="auto" latinLnBrk="0" hangingPunct="1">
                        <a:lnSpc>
                          <a:spcPct val="115000"/>
                        </a:lnSpc>
                        <a:spcBef>
                          <a:spcPts val="0"/>
                        </a:spcBef>
                        <a:spcAft>
                          <a:spcPts val="0"/>
                        </a:spcAft>
                        <a:buClrTx/>
                        <a:buSzTx/>
                        <a:buFontTx/>
                        <a:buNone/>
                        <a:tabLst/>
                        <a:defRPr/>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876787" y="1761549"/>
            <a:ext cx="2238433" cy="3807196"/>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Rivaroxaban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0,93 (0,72, 1,19)</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1,04 (0,90, 1,20)</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0,51*** (0,35, 0,75)</a:t>
            </a:r>
          </a:p>
          <a:p>
            <a:pPr algn="ctr"/>
            <a:endParaRPr lang="en-US"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p:txBody>
      </p:sp>
      <p:pic>
        <p:nvPicPr>
          <p:cNvPr id="11" name="4E92DA43-5712-40E9-AFDC-2C1062C78C6F" descr="7646DFF2-B812-4635-AA57-5171E34E5A45@chrc">
            <a:extLst>
              <a:ext uri="{FF2B5EF4-FFF2-40B4-BE49-F238E27FC236}">
                <a16:creationId xmlns:a16="http://schemas.microsoft.com/office/drawing/2014/main" id="{77588B77-F268-4574-AED3-C45DC893C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2026325"/>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827702" y="2157274"/>
            <a:ext cx="6993138" cy="1754326"/>
          </a:xfrm>
          <a:prstGeom prst="rect">
            <a:avLst/>
          </a:prstGeom>
        </p:spPr>
        <p:txBody>
          <a:bodyPr wrap="square">
            <a:spAutoFit/>
          </a:bodyPr>
          <a:lstStyle/>
          <a:p>
            <a:pPr lvl="0" algn="ctr">
              <a:defRPr/>
            </a:pPr>
            <a:r>
              <a:rPr lang="fr-CH" sz="3600" b="1" dirty="0">
                <a:solidFill>
                  <a:prstClr val="white">
                    <a:lumMod val="95000"/>
                  </a:prstClr>
                </a:solidFill>
                <a:latin typeface="Arial Narrow" panose="020B0606020202030204" pitchFamily="34" charset="0"/>
                <a:cs typeface="Candara"/>
              </a:rPr>
              <a:t>Quelles sont les autres implications d’un AOD administré une fois par jour vs deux fois par jour?</a:t>
            </a:r>
            <a:endParaRPr kumimoji="0" lang="fr-CH" sz="32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pic>
        <p:nvPicPr>
          <p:cNvPr id="9" name="4E92DA43-5712-40E9-AFDC-2C1062C78C6F" descr="7646DFF2-B812-4635-AA57-5171E34E5A45@chrc">
            <a:extLst>
              <a:ext uri="{FF2B5EF4-FFF2-40B4-BE49-F238E27FC236}">
                <a16:creationId xmlns:a16="http://schemas.microsoft.com/office/drawing/2014/main" id="{E012CF82-5790-498B-B70D-237BAD619574}"/>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5992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894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842557" cy="1077218"/>
          </a:xfrm>
          <a:prstGeom prst="rect">
            <a:avLst/>
          </a:prstGeom>
          <a:noFill/>
        </p:spPr>
        <p:txBody>
          <a:bodyPr wrap="square">
            <a:spAutoFit/>
          </a:bodyPr>
          <a:lstStyle/>
          <a:p>
            <a:pPr lvl="0">
              <a:defRPr/>
            </a:pPr>
            <a:r>
              <a:rPr lang="fr-LU" sz="3200" b="1" dirty="0">
                <a:solidFill>
                  <a:srgbClr val="183059"/>
                </a:solidFill>
                <a:latin typeface="Arial Narrow" panose="020B0606020202030204" pitchFamily="34" charset="0"/>
                <a:cs typeface="Aharoni" panose="02010803020104030203" pitchFamily="2" charset="-79"/>
              </a:rPr>
              <a:t>Considérations posologiques et implications d’une seule dose manquée</a:t>
            </a:r>
            <a:endParaRPr kumimoji="0" lang="fr-LU"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785652"/>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Les effets comparatifs de la prescription de la même dose quotidienne totale, administrée soit 1 fois par jour (QD) soit la moitié de la dose 2 fois par jour (BID), pour le même médicament, ou pour 2 médicaments ayant les mêmes paramètres pharmacocinétiques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Un schéma posologique biquotidien a moins tendance à produire des concentrations élevées ou faibles d’anticoagulants et aux effets associés.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Sauter une dose lorsque la posologie est uniquotidienne comparativement à biquotidienne a un impact disproportionnellement plus élevé</a:t>
            </a:r>
            <a:endParaRPr lang="fr-BE"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fr-BE" sz="1600" b="1" dirty="0">
                <a:solidFill>
                  <a:srgbClr val="ECEEEF">
                    <a:lumMod val="25000"/>
                  </a:srgbClr>
                </a:solidFill>
                <a:latin typeface="Arial Narrow" panose="020B0606020202030204" pitchFamily="34" charset="0"/>
              </a:rPr>
              <a:t>Le dosage a également des implications sur l’impact d’une seule dose manquée. </a:t>
            </a:r>
          </a:p>
          <a:p>
            <a:pPr algn="ctr" defTabSz="914400"/>
            <a:r>
              <a:rPr lang="fr-BE" sz="1600" b="1" dirty="0">
                <a:solidFill>
                  <a:srgbClr val="ECEEEF">
                    <a:lumMod val="25000"/>
                  </a:srgbClr>
                </a:solidFill>
                <a:latin typeface="Arial Narrow" panose="020B0606020202030204" pitchFamily="34" charset="0"/>
              </a:rPr>
              <a:t>Une dose manquée de médicament QD</a:t>
            </a:r>
            <a:r>
              <a:rPr lang="fr-BE" b="1" dirty="0">
                <a:solidFill>
                  <a:srgbClr val="FF0000"/>
                </a:solidFill>
                <a:latin typeface="Arial Narrow" panose="020B0606020202030204" pitchFamily="34" charset="0"/>
              </a:rPr>
              <a:t> </a:t>
            </a:r>
            <a:r>
              <a:rPr lang="fr-BE" b="1" dirty="0">
                <a:solidFill>
                  <a:srgbClr val="0070C0"/>
                </a:solidFill>
                <a:latin typeface="Arial Narrow" panose="020B0606020202030204" pitchFamily="34" charset="0"/>
              </a:rPr>
              <a:t>≠ </a:t>
            </a:r>
            <a:r>
              <a:rPr lang="fr-BE" sz="1600" b="1" dirty="0">
                <a:solidFill>
                  <a:srgbClr val="ECEEEF">
                    <a:lumMod val="25000"/>
                  </a:srgbClr>
                </a:solidFill>
                <a:latin typeface="Arial Narrow" panose="020B0606020202030204" pitchFamily="34" charset="0"/>
              </a:rPr>
              <a:t>Une dose manquée de médicament BID</a:t>
            </a: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3693" y="1647291"/>
            <a:ext cx="4187370" cy="4879497"/>
          </a:xfrm>
          <a:prstGeom prst="rect">
            <a:avLst/>
          </a:prstGeom>
        </p:spPr>
      </p:pic>
      <p:sp>
        <p:nvSpPr>
          <p:cNvPr id="2" name="ZoneTexte 1"/>
          <p:cNvSpPr txBox="1"/>
          <p:nvPr/>
        </p:nvSpPr>
        <p:spPr>
          <a:xfrm>
            <a:off x="1677880" y="1987311"/>
            <a:ext cx="23641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1 dose manquée de médicament BID</a:t>
            </a:r>
            <a:endParaRPr lang="fr-FR" sz="1100" b="1" dirty="0">
              <a:solidFill>
                <a:srgbClr val="494748"/>
              </a:solidFill>
              <a:latin typeface="Arial Narrow" panose="020B0606020202030204" pitchFamily="34" charset="0"/>
            </a:endParaRPr>
          </a:p>
        </p:txBody>
      </p:sp>
      <p:sp>
        <p:nvSpPr>
          <p:cNvPr id="4" name="ZoneTexte 3"/>
          <p:cNvSpPr txBox="1"/>
          <p:nvPr/>
        </p:nvSpPr>
        <p:spPr>
          <a:xfrm>
            <a:off x="2177378" y="4034346"/>
            <a:ext cx="12584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2 f/j</a:t>
            </a:r>
            <a:endParaRPr lang="fr-FR" sz="1100" b="1" dirty="0">
              <a:solidFill>
                <a:srgbClr val="494748"/>
              </a:solidFill>
              <a:latin typeface="Arial Narrow" panose="020B0606020202030204" pitchFamily="34" charset="0"/>
            </a:endParaRPr>
          </a:p>
        </p:txBody>
      </p:sp>
      <p:sp>
        <p:nvSpPr>
          <p:cNvPr id="5" name="ZoneTexte 4"/>
          <p:cNvSpPr txBox="1"/>
          <p:nvPr/>
        </p:nvSpPr>
        <p:spPr>
          <a:xfrm>
            <a:off x="2177378" y="4252679"/>
            <a:ext cx="1364958"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1 f/j</a:t>
            </a:r>
            <a:endParaRPr lang="fr-FR" sz="1100" b="1" dirty="0">
              <a:solidFill>
                <a:srgbClr val="494748"/>
              </a:solidFill>
              <a:latin typeface="Arial Narrow" panose="020B0606020202030204" pitchFamily="34" charset="0"/>
            </a:endParaRPr>
          </a:p>
        </p:txBody>
      </p:sp>
      <p:sp>
        <p:nvSpPr>
          <p:cNvPr id="6" name="ZoneTexte 5"/>
          <p:cNvSpPr txBox="1"/>
          <p:nvPr/>
        </p:nvSpPr>
        <p:spPr>
          <a:xfrm>
            <a:off x="1677880" y="3799643"/>
            <a:ext cx="426720" cy="261610"/>
          </a:xfrm>
          <a:prstGeom prst="rect">
            <a:avLst/>
          </a:prstGeom>
          <a:noFill/>
        </p:spPr>
        <p:txBody>
          <a:bodyPr wrap="none" rtlCol="0">
            <a:spAutoFit/>
          </a:bodyPr>
          <a:lstStyle/>
          <a:p>
            <a:r>
              <a:rPr lang="fr-CA" sz="1100" dirty="0"/>
              <a:t>Jour</a:t>
            </a:r>
            <a:endParaRPr lang="fr-FR" sz="1100" dirty="0"/>
          </a:p>
        </p:txBody>
      </p:sp>
      <p:pic>
        <p:nvPicPr>
          <p:cNvPr id="20" name="4E92DA43-5712-40E9-AFDC-2C1062C78C6F" descr="7646DFF2-B812-4635-AA57-5171E34E5A45@chrc">
            <a:extLst>
              <a:ext uri="{FF2B5EF4-FFF2-40B4-BE49-F238E27FC236}">
                <a16:creationId xmlns:a16="http://schemas.microsoft.com/office/drawing/2014/main" id="{3A56DBD6-8CB8-41C4-866B-DE97C9E679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2350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842557" cy="1077218"/>
          </a:xfrm>
          <a:prstGeom prst="rect">
            <a:avLst/>
          </a:prstGeom>
          <a:noFill/>
        </p:spPr>
        <p:txBody>
          <a:bodyPr wrap="square">
            <a:spAutoFit/>
          </a:bodyPr>
          <a:lstStyle/>
          <a:p>
            <a:pPr lvl="0">
              <a:defRPr/>
            </a:pPr>
            <a:r>
              <a:rPr lang="fr-LU" sz="3200" b="1" dirty="0">
                <a:solidFill>
                  <a:srgbClr val="183059"/>
                </a:solidFill>
                <a:latin typeface="Arial Narrow" panose="020B0606020202030204" pitchFamily="34" charset="0"/>
                <a:cs typeface="Aharoni" panose="02010803020104030203" pitchFamily="2" charset="-79"/>
              </a:rPr>
              <a:t>Considérations posologiques et implications d’une seule dose manquée</a:t>
            </a:r>
            <a:endParaRPr kumimoji="0" lang="fr-LU"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785652"/>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Les effets comparatifs de la prescription de la même dose quotidienne totale, administrée soit 1 fois par jour (QD) soit la moitié de la dose 2 fois par jour (BID), pour le même médicament, ou pour 2 médicaments ayant les mêmes paramètres pharmacocinétiques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Un schéma posologique biquotidien a moins tendance à produire des concentrations élevées ou faibles d’anticoagulants et aux effets associés.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Sauter une dose lorsque la posologie est uniquotidienne comparativement à biquotidienne a un impact disproportionnellement plus élevé</a:t>
            </a:r>
            <a:endParaRPr lang="fr-BE"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fr-BE" sz="1600" b="1" dirty="0">
                <a:solidFill>
                  <a:srgbClr val="ECEEEF">
                    <a:lumMod val="25000"/>
                  </a:srgbClr>
                </a:solidFill>
                <a:latin typeface="Arial Narrow" panose="020B0606020202030204" pitchFamily="34" charset="0"/>
              </a:rPr>
              <a:t>Le dosage a également des implications sur l’impact d’une seule dose manquée. </a:t>
            </a:r>
          </a:p>
          <a:p>
            <a:pPr algn="ctr" defTabSz="914400"/>
            <a:r>
              <a:rPr lang="fr-BE" sz="1600" b="1" dirty="0">
                <a:solidFill>
                  <a:srgbClr val="ECEEEF">
                    <a:lumMod val="25000"/>
                  </a:srgbClr>
                </a:solidFill>
                <a:latin typeface="Arial Narrow" panose="020B0606020202030204" pitchFamily="34" charset="0"/>
              </a:rPr>
              <a:t>Une dose manquée de médicament QD</a:t>
            </a:r>
            <a:r>
              <a:rPr lang="fr-BE" b="1" dirty="0">
                <a:solidFill>
                  <a:srgbClr val="FF0000"/>
                </a:solidFill>
                <a:latin typeface="Arial Narrow" panose="020B0606020202030204" pitchFamily="34" charset="0"/>
              </a:rPr>
              <a:t> </a:t>
            </a:r>
            <a:r>
              <a:rPr lang="fr-BE" b="1" dirty="0">
                <a:solidFill>
                  <a:srgbClr val="0070C0"/>
                </a:solidFill>
                <a:latin typeface="Arial Narrow" panose="020B0606020202030204" pitchFamily="34" charset="0"/>
              </a:rPr>
              <a:t>≠ </a:t>
            </a:r>
            <a:r>
              <a:rPr lang="fr-BE" sz="1600" b="1" dirty="0">
                <a:solidFill>
                  <a:srgbClr val="ECEEEF">
                    <a:lumMod val="25000"/>
                  </a:srgbClr>
                </a:solidFill>
                <a:latin typeface="Arial Narrow" panose="020B0606020202030204" pitchFamily="34" charset="0"/>
              </a:rPr>
              <a:t>Une dose manquée de médicament BID</a:t>
            </a: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3693" y="1647291"/>
            <a:ext cx="4187370" cy="4879497"/>
          </a:xfrm>
          <a:prstGeom prst="rect">
            <a:avLst/>
          </a:prstGeom>
        </p:spPr>
      </p:pic>
      <p:sp>
        <p:nvSpPr>
          <p:cNvPr id="2" name="ZoneTexte 1"/>
          <p:cNvSpPr txBox="1"/>
          <p:nvPr/>
        </p:nvSpPr>
        <p:spPr>
          <a:xfrm>
            <a:off x="1677880" y="1987311"/>
            <a:ext cx="23641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1 dose manquée de médicament BID</a:t>
            </a:r>
            <a:endParaRPr lang="fr-FR" sz="1100" b="1" dirty="0">
              <a:solidFill>
                <a:srgbClr val="494748"/>
              </a:solidFill>
              <a:latin typeface="Arial Narrow" panose="020B0606020202030204" pitchFamily="34" charset="0"/>
            </a:endParaRPr>
          </a:p>
        </p:txBody>
      </p:sp>
      <p:sp>
        <p:nvSpPr>
          <p:cNvPr id="4" name="ZoneTexte 3"/>
          <p:cNvSpPr txBox="1"/>
          <p:nvPr/>
        </p:nvSpPr>
        <p:spPr>
          <a:xfrm>
            <a:off x="2177378" y="4034346"/>
            <a:ext cx="12584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2 f/j</a:t>
            </a:r>
            <a:endParaRPr lang="fr-FR" sz="1100" b="1" dirty="0">
              <a:solidFill>
                <a:srgbClr val="494748"/>
              </a:solidFill>
              <a:latin typeface="Arial Narrow" panose="020B0606020202030204" pitchFamily="34" charset="0"/>
            </a:endParaRPr>
          </a:p>
        </p:txBody>
      </p:sp>
      <p:sp>
        <p:nvSpPr>
          <p:cNvPr id="5" name="ZoneTexte 4"/>
          <p:cNvSpPr txBox="1"/>
          <p:nvPr/>
        </p:nvSpPr>
        <p:spPr>
          <a:xfrm>
            <a:off x="2177378" y="4252679"/>
            <a:ext cx="1364958"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1 f/j</a:t>
            </a:r>
            <a:endParaRPr lang="fr-FR" sz="1100" b="1" dirty="0">
              <a:solidFill>
                <a:srgbClr val="494748"/>
              </a:solidFill>
              <a:latin typeface="Arial Narrow" panose="020B0606020202030204" pitchFamily="34" charset="0"/>
            </a:endParaRPr>
          </a:p>
        </p:txBody>
      </p:sp>
      <p:sp>
        <p:nvSpPr>
          <p:cNvPr id="6" name="ZoneTexte 5"/>
          <p:cNvSpPr txBox="1"/>
          <p:nvPr/>
        </p:nvSpPr>
        <p:spPr>
          <a:xfrm>
            <a:off x="1677880" y="3799643"/>
            <a:ext cx="426720" cy="261610"/>
          </a:xfrm>
          <a:prstGeom prst="rect">
            <a:avLst/>
          </a:prstGeom>
          <a:noFill/>
        </p:spPr>
        <p:txBody>
          <a:bodyPr wrap="none" rtlCol="0">
            <a:spAutoFit/>
          </a:bodyPr>
          <a:lstStyle/>
          <a:p>
            <a:r>
              <a:rPr lang="fr-CA" sz="1100" dirty="0"/>
              <a:t>Jour</a:t>
            </a:r>
            <a:endParaRPr lang="fr-FR" sz="1100" dirty="0"/>
          </a:p>
        </p:txBody>
      </p:sp>
      <p:grpSp>
        <p:nvGrpSpPr>
          <p:cNvPr id="15" name="Group 14">
            <a:extLst>
              <a:ext uri="{FF2B5EF4-FFF2-40B4-BE49-F238E27FC236}">
                <a16:creationId xmlns:a16="http://schemas.microsoft.com/office/drawing/2014/main" id="{173886E8-5FDD-4AE5-A867-09C0F3CFD94D}"/>
              </a:ext>
            </a:extLst>
          </p:cNvPr>
          <p:cNvGrpSpPr/>
          <p:nvPr/>
        </p:nvGrpSpPr>
        <p:grpSpPr>
          <a:xfrm>
            <a:off x="587073" y="606814"/>
            <a:ext cx="6565702" cy="6015788"/>
            <a:chOff x="1196109" y="32327"/>
            <a:chExt cx="6858000" cy="6858000"/>
          </a:xfrm>
        </p:grpSpPr>
        <p:pic>
          <p:nvPicPr>
            <p:cNvPr id="16" name="Picture 15">
              <a:extLst>
                <a:ext uri="{FF2B5EF4-FFF2-40B4-BE49-F238E27FC236}">
                  <a16:creationId xmlns:a16="http://schemas.microsoft.com/office/drawing/2014/main" id="{90A01125-7C62-4438-B3FF-AE92AFB503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7" name="TextBox 16">
              <a:extLst>
                <a:ext uri="{FF2B5EF4-FFF2-40B4-BE49-F238E27FC236}">
                  <a16:creationId xmlns:a16="http://schemas.microsoft.com/office/drawing/2014/main" id="{46B5C51F-421D-4E1B-8335-ECCFA308708B}"/>
                </a:ext>
              </a:extLst>
            </p:cNvPr>
            <p:cNvSpPr txBox="1"/>
            <p:nvPr/>
          </p:nvSpPr>
          <p:spPr>
            <a:xfrm rot="21121336">
              <a:off x="2415309" y="903226"/>
              <a:ext cx="4419601" cy="4841943"/>
            </a:xfrm>
            <a:prstGeom prst="rect">
              <a:avLst/>
            </a:prstGeom>
            <a:noFill/>
          </p:spPr>
          <p:txBody>
            <a:bodyPr wrap="square" rtlCol="0">
              <a:spAutoFit/>
            </a:bodyPr>
            <a:lstStyle/>
            <a:p>
              <a:pPr algn="ctr"/>
              <a:r>
                <a:rPr lang="fr-FR" sz="5400" dirty="0">
                  <a:solidFill>
                    <a:schemeClr val="accent1">
                      <a:lumMod val="75000"/>
                    </a:schemeClr>
                  </a:solidFill>
                  <a:latin typeface="Segoe Print" pitchFamily="2" charset="0"/>
                </a:rPr>
                <a:t>1 dose manquée égale 3 doses BID manquées</a:t>
              </a:r>
              <a:endParaRPr lang="en-CA" sz="5400" dirty="0">
                <a:solidFill>
                  <a:schemeClr val="accent1">
                    <a:lumMod val="75000"/>
                  </a:schemeClr>
                </a:solidFill>
                <a:latin typeface="Segoe Print" pitchFamily="2" charset="0"/>
              </a:endParaRPr>
            </a:p>
          </p:txBody>
        </p:sp>
      </p:grpSp>
      <p:pic>
        <p:nvPicPr>
          <p:cNvPr id="18" name="Picture 17">
            <a:extLst>
              <a:ext uri="{FF2B5EF4-FFF2-40B4-BE49-F238E27FC236}">
                <a16:creationId xmlns:a16="http://schemas.microsoft.com/office/drawing/2014/main" id="{39E75B43-30D8-4F2F-B964-88FDC90967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4171" y="3013470"/>
            <a:ext cx="3683290" cy="2481617"/>
          </a:xfrm>
          <a:prstGeom prst="rect">
            <a:avLst/>
          </a:prstGeom>
        </p:spPr>
      </p:pic>
      <p:pic>
        <p:nvPicPr>
          <p:cNvPr id="20" name="4E92DA43-5712-40E9-AFDC-2C1062C78C6F" descr="7646DFF2-B812-4635-AA57-5171E34E5A45@chrc">
            <a:extLst>
              <a:ext uri="{FF2B5EF4-FFF2-40B4-BE49-F238E27FC236}">
                <a16:creationId xmlns:a16="http://schemas.microsoft.com/office/drawing/2014/main" id="{3A56DBD6-8CB8-41C4-866B-DE97C9E679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79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389842" y="2495353"/>
            <a:ext cx="7408722" cy="1323439"/>
          </a:xfrm>
          <a:prstGeom prst="rect">
            <a:avLst/>
          </a:prstGeom>
        </p:spPr>
        <p:txBody>
          <a:bodyPr wrap="square">
            <a:spAutoFit/>
          </a:bodyPr>
          <a:lstStyle/>
          <a:p>
            <a:pPr lvl="0" algn="ctr">
              <a:defRPr/>
            </a:pPr>
            <a:r>
              <a:rPr lang="fr-CA" sz="4000" b="1" dirty="0">
                <a:solidFill>
                  <a:prstClr val="white">
                    <a:lumMod val="95000"/>
                  </a:prstClr>
                </a:solidFill>
                <a:latin typeface="Arial Narrow" panose="020B0606020202030204" pitchFamily="34" charset="0"/>
                <a:cs typeface="Candara"/>
              </a:rPr>
              <a:t>Quel est le taux de persistance pour les AOD?</a:t>
            </a:r>
            <a:endPar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pic>
        <p:nvPicPr>
          <p:cNvPr id="9" name="4E92DA43-5712-40E9-AFDC-2C1062C78C6F" descr="7646DFF2-B812-4635-AA57-5171E34E5A45@chrc">
            <a:extLst>
              <a:ext uri="{FF2B5EF4-FFF2-40B4-BE49-F238E27FC236}">
                <a16:creationId xmlns:a16="http://schemas.microsoft.com/office/drawing/2014/main" id="{C42DF49E-B82F-488A-8F6F-4EC26BFEE2FC}"/>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5992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474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975722" cy="954107"/>
          </a:xfrm>
          <a:prstGeom prst="rect">
            <a:avLst/>
          </a:prstGeom>
          <a:noFill/>
        </p:spPr>
        <p:txBody>
          <a:bodyPr wrap="square">
            <a:spAutoFit/>
          </a:bodyPr>
          <a:lstStyle/>
          <a:p>
            <a:pPr lvl="0">
              <a:defRPr/>
            </a:pPr>
            <a:r>
              <a:rPr lang="fr-LU" sz="2800" b="1" dirty="0">
                <a:solidFill>
                  <a:srgbClr val="183059"/>
                </a:solidFill>
                <a:latin typeface="Arial Narrow" panose="020B0606020202030204" pitchFamily="34" charset="0"/>
                <a:cs typeface="Aharoni" panose="02010803020104030203" pitchFamily="2" charset="-79"/>
              </a:rPr>
              <a:t>Taux d’arrêt du traitement dans des études cliniques randomisées d’homologation</a:t>
            </a:r>
            <a:endParaRPr kumimoji="0" lang="fr-LU" sz="28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b="1" dirty="0" err="1">
                <a:solidFill>
                  <a:schemeClr val="bg1"/>
                </a:solidFill>
                <a:latin typeface="Arial Narrow" panose="020B0606020202030204" pitchFamily="34" charset="0"/>
              </a:rPr>
              <a:t>Komocsi</a:t>
            </a:r>
            <a:r>
              <a:rPr lang="en-US" sz="900" dirty="0">
                <a:solidFill>
                  <a:schemeClr val="bg1"/>
                </a:solidFill>
                <a:latin typeface="Arial Narrow" panose="020B0606020202030204" pitchFamily="34" charset="0"/>
              </a:rPr>
              <a:t> A. </a:t>
            </a:r>
            <a:r>
              <a:rPr lang="en-US" sz="900" i="1" dirty="0" err="1">
                <a:solidFill>
                  <a:schemeClr val="bg1"/>
                </a:solidFill>
                <a:latin typeface="Arial Narrow" panose="020B0606020202030204" pitchFamily="34" charset="0"/>
              </a:rPr>
              <a:t>Curr</a:t>
            </a:r>
            <a:r>
              <a:rPr lang="en-US" sz="900" i="1" dirty="0">
                <a:solidFill>
                  <a:schemeClr val="bg1"/>
                </a:solidFill>
                <a:latin typeface="Arial Narrow" panose="020B0606020202030204" pitchFamily="34" charset="0"/>
              </a:rPr>
              <a:t> Med Res </a:t>
            </a:r>
            <a:r>
              <a:rPr lang="en-US" sz="900" i="1" dirty="0" err="1">
                <a:solidFill>
                  <a:schemeClr val="bg1"/>
                </a:solidFill>
                <a:latin typeface="Arial Narrow" panose="020B0606020202030204" pitchFamily="34" charset="0"/>
              </a:rPr>
              <a:t>Opin</a:t>
            </a:r>
            <a:r>
              <a:rPr lang="en-US" sz="900" dirty="0">
                <a:solidFill>
                  <a:schemeClr val="bg1"/>
                </a:solidFill>
                <a:latin typeface="Arial Narrow" panose="020B0606020202030204" pitchFamily="34" charset="0"/>
              </a:rPr>
              <a:t>. 2015; 31(10):1841-4.</a:t>
            </a:r>
            <a:endParaRPr lang="en-CA" sz="900" dirty="0">
              <a:solidFill>
                <a:schemeClr val="bg1"/>
              </a:solidFill>
              <a:latin typeface="Arial Narrow" panose="020B0606020202030204" pitchFamily="34" charset="0"/>
            </a:endParaRPr>
          </a:p>
        </p:txBody>
      </p:sp>
      <p:sp>
        <p:nvSpPr>
          <p:cNvPr id="34" name="Rectangle 33">
            <a:extLst>
              <a:ext uri="{FF2B5EF4-FFF2-40B4-BE49-F238E27FC236}">
                <a16:creationId xmlns:a16="http://schemas.microsoft.com/office/drawing/2014/main" id="{CA46DBD2-8520-44CE-B8F1-AB7126A6B206}"/>
              </a:ext>
            </a:extLst>
          </p:cNvPr>
          <p:cNvSpPr/>
          <p:nvPr/>
        </p:nvSpPr>
        <p:spPr bwMode="auto">
          <a:xfrm>
            <a:off x="285750" y="35464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5" name="Rectangle 34">
            <a:extLst>
              <a:ext uri="{FF2B5EF4-FFF2-40B4-BE49-F238E27FC236}">
                <a16:creationId xmlns:a16="http://schemas.microsoft.com/office/drawing/2014/main" id="{CD808B3F-F083-478C-A2EB-C9A450B42E26}"/>
              </a:ext>
            </a:extLst>
          </p:cNvPr>
          <p:cNvSpPr/>
          <p:nvPr/>
        </p:nvSpPr>
        <p:spPr bwMode="auto">
          <a:xfrm>
            <a:off x="285750" y="4232275"/>
            <a:ext cx="8543925" cy="63904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6" name="Rectangle 35">
            <a:extLst>
              <a:ext uri="{FF2B5EF4-FFF2-40B4-BE49-F238E27FC236}">
                <a16:creationId xmlns:a16="http://schemas.microsoft.com/office/drawing/2014/main" id="{71850E22-3645-4A88-9397-173F226E669D}"/>
              </a:ext>
            </a:extLst>
          </p:cNvPr>
          <p:cNvSpPr/>
          <p:nvPr/>
        </p:nvSpPr>
        <p:spPr bwMode="auto">
          <a:xfrm>
            <a:off x="304800" y="2841625"/>
            <a:ext cx="8543925" cy="64770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7" name="Rectangle 36">
            <a:extLst>
              <a:ext uri="{FF2B5EF4-FFF2-40B4-BE49-F238E27FC236}">
                <a16:creationId xmlns:a16="http://schemas.microsoft.com/office/drawing/2014/main" id="{EA35BB36-7D86-4487-8868-67082D8AD039}"/>
              </a:ext>
            </a:extLst>
          </p:cNvPr>
          <p:cNvSpPr/>
          <p:nvPr/>
        </p:nvSpPr>
        <p:spPr bwMode="auto">
          <a:xfrm>
            <a:off x="285750" y="38893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grpSp>
        <p:nvGrpSpPr>
          <p:cNvPr id="38" name="Group 37">
            <a:extLst>
              <a:ext uri="{FF2B5EF4-FFF2-40B4-BE49-F238E27FC236}">
                <a16:creationId xmlns:a16="http://schemas.microsoft.com/office/drawing/2014/main" id="{EDDDA519-966B-4CEC-8F95-4A384B8CD74E}"/>
              </a:ext>
            </a:extLst>
          </p:cNvPr>
          <p:cNvGrpSpPr/>
          <p:nvPr/>
        </p:nvGrpSpPr>
        <p:grpSpPr>
          <a:xfrm>
            <a:off x="4190778" y="2450225"/>
            <a:ext cx="4223039" cy="3267563"/>
            <a:chOff x="3724053" y="1856500"/>
            <a:chExt cx="4223039" cy="3267563"/>
          </a:xfrm>
        </p:grpSpPr>
        <p:graphicFrame>
          <p:nvGraphicFramePr>
            <p:cNvPr id="39" name="Chart 38">
              <a:extLst>
                <a:ext uri="{FF2B5EF4-FFF2-40B4-BE49-F238E27FC236}">
                  <a16:creationId xmlns:a16="http://schemas.microsoft.com/office/drawing/2014/main" id="{F42FC247-FB87-429A-8ABE-458D9DE7C5F1}"/>
                </a:ext>
              </a:extLst>
            </p:cNvPr>
            <p:cNvGraphicFramePr/>
            <p:nvPr>
              <p:extLst>
                <p:ext uri="{D42A27DB-BD31-4B8C-83A1-F6EECF244321}">
                  <p14:modId xmlns:p14="http://schemas.microsoft.com/office/powerpoint/2010/main" val="2928452184"/>
                </p:ext>
              </p:extLst>
            </p:nvPr>
          </p:nvGraphicFramePr>
          <p:xfrm>
            <a:off x="3724053" y="1911015"/>
            <a:ext cx="4223039" cy="3213048"/>
          </p:xfrm>
          <a:graphic>
            <a:graphicData uri="http://schemas.openxmlformats.org/drawingml/2006/chart">
              <c:chart xmlns:c="http://schemas.openxmlformats.org/drawingml/2006/chart" xmlns:r="http://schemas.openxmlformats.org/officeDocument/2006/relationships" r:id="rId5"/>
            </a:graphicData>
          </a:graphic>
        </p:graphicFrame>
        <p:cxnSp>
          <p:nvCxnSpPr>
            <p:cNvPr id="40" name="Straight Connector 39">
              <a:extLst>
                <a:ext uri="{FF2B5EF4-FFF2-40B4-BE49-F238E27FC236}">
                  <a16:creationId xmlns:a16="http://schemas.microsoft.com/office/drawing/2014/main" id="{5A795A95-16CD-4DA6-B22C-7C4F9D8D09DA}"/>
                </a:ext>
              </a:extLst>
            </p:cNvPr>
            <p:cNvCxnSpPr/>
            <p:nvPr/>
          </p:nvCxnSpPr>
          <p:spPr bwMode="auto">
            <a:xfrm>
              <a:off x="4906937" y="1856500"/>
              <a:ext cx="0" cy="3032027"/>
            </a:xfrm>
            <a:prstGeom prst="line">
              <a:avLst/>
            </a:prstGeom>
            <a:noFill/>
            <a:ln w="12700" cap="flat" cmpd="sng" algn="ctr">
              <a:solidFill>
                <a:srgbClr val="575756"/>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Diamond 40">
              <a:extLst>
                <a:ext uri="{FF2B5EF4-FFF2-40B4-BE49-F238E27FC236}">
                  <a16:creationId xmlns:a16="http://schemas.microsoft.com/office/drawing/2014/main" id="{76C56938-3F11-4BF7-A990-05FF61C40B31}"/>
                </a:ext>
              </a:extLst>
            </p:cNvPr>
            <p:cNvSpPr/>
            <p:nvPr/>
          </p:nvSpPr>
          <p:spPr bwMode="auto">
            <a:xfrm>
              <a:off x="4660933" y="4353790"/>
              <a:ext cx="1463040" cy="182880"/>
            </a:xfrm>
            <a:prstGeom prst="diamond">
              <a:avLst/>
            </a:prstGeom>
            <a:solidFill>
              <a:srgbClr val="183059"/>
            </a:solidFill>
            <a:ln w="12700" cap="flat" cmpd="sng" algn="ctr">
              <a:solidFill>
                <a:srgbClr val="183059"/>
              </a:solidFill>
              <a:prstDash val="solid"/>
              <a:round/>
              <a:headEnd type="none" w="med" len="med"/>
              <a:tailEnd type="none" w="med" len="med"/>
            </a:ln>
            <a:effectLst/>
          </p:spPr>
          <p:txBody>
            <a:bodyPr vert="horz" wrap="none" lIns="18288" tIns="0" rIns="0" bIns="0" numCol="1" rtlCol="0" anchor="t" anchorCtr="0" compatLnSpc="1">
              <a:prstTxWarp prst="textNoShape">
                <a:avLst/>
              </a:prstTxWarp>
              <a:spAutoFit/>
            </a:bodyPr>
            <a:lstStyle/>
            <a:p>
              <a:pPr marL="0" marR="0" lvl="0" indent="0" defTabSz="863600" eaLnBrk="0" fontAlgn="base" latinLnBrk="0" hangingPunct="0">
                <a:lnSpc>
                  <a:spcPct val="90000"/>
                </a:lnSpc>
                <a:spcBef>
                  <a:spcPct val="30000"/>
                </a:spcBef>
                <a:spcAft>
                  <a:spcPct val="0"/>
                </a:spcAft>
                <a:buClrTx/>
                <a:buSzTx/>
                <a:buFontTx/>
                <a:buNone/>
                <a:tabLst/>
                <a:defRPr/>
              </a:pPr>
              <a:endParaRPr kumimoji="0" lang="en-CA" sz="1200" b="1" i="0" u="none" strike="noStrike" kern="0" cap="none" spc="0" normalizeH="0" baseline="0" noProof="0">
                <a:ln>
                  <a:noFill/>
                </a:ln>
                <a:solidFill>
                  <a:srgbClr val="575756"/>
                </a:solidFill>
                <a:effectLst/>
                <a:uLnTx/>
                <a:uFillTx/>
                <a:latin typeface="Arial" pitchFamily="34" charset="0"/>
                <a:ea typeface="Arial Unicode MS" pitchFamily="34" charset="-128"/>
                <a:cs typeface="Arial" pitchFamily="34" charset="0"/>
              </a:endParaRPr>
            </a:p>
          </p:txBody>
        </p:sp>
      </p:grpSp>
      <p:sp>
        <p:nvSpPr>
          <p:cNvPr id="42" name="TextBox 41">
            <a:extLst>
              <a:ext uri="{FF2B5EF4-FFF2-40B4-BE49-F238E27FC236}">
                <a16:creationId xmlns:a16="http://schemas.microsoft.com/office/drawing/2014/main" id="{0DC0203B-9D75-4297-9442-1087E2227080}"/>
              </a:ext>
            </a:extLst>
          </p:cNvPr>
          <p:cNvSpPr txBox="1"/>
          <p:nvPr/>
        </p:nvSpPr>
        <p:spPr>
          <a:xfrm>
            <a:off x="285750" y="2308225"/>
            <a:ext cx="3743332" cy="2970044"/>
          </a:xfrm>
          <a:prstGeom prst="rect">
            <a:avLst/>
          </a:prstGeom>
          <a:noFill/>
        </p:spPr>
        <p:txBody>
          <a:bodyPr wrap="none" rtlCol="0">
            <a:spAutoFit/>
          </a:bodyPr>
          <a:lstStyle/>
          <a:p>
            <a:pPr defTabSz="914400"/>
            <a:r>
              <a:rPr lang="en-US" sz="1400" b="1" dirty="0" err="1">
                <a:solidFill>
                  <a:srgbClr val="EFF5F8">
                    <a:lumMod val="10000"/>
                  </a:srgbClr>
                </a:solidFill>
                <a:latin typeface="Arial Narrow" panose="020B0606020202030204" pitchFamily="34" charset="0"/>
              </a:rPr>
              <a:t>Études</a:t>
            </a:r>
            <a:r>
              <a:rPr lang="en-US" sz="1400" b="1" dirty="0">
                <a:solidFill>
                  <a:srgbClr val="EFF5F8">
                    <a:lumMod val="10000"/>
                  </a:srgbClr>
                </a:solidFill>
                <a:latin typeface="Arial Narrow" panose="020B0606020202030204" pitchFamily="34" charset="0"/>
              </a:rPr>
              <a:t>		Estimation   </a:t>
            </a:r>
            <a:r>
              <a:rPr lang="en-US" sz="1200" b="1" dirty="0">
                <a:solidFill>
                  <a:srgbClr val="EFF5F8">
                    <a:lumMod val="10000"/>
                  </a:srgbClr>
                </a:solidFill>
                <a:latin typeface="Arial Narrow" panose="020B0606020202030204" pitchFamily="34" charset="0"/>
              </a:rPr>
              <a:t>	</a:t>
            </a:r>
            <a:r>
              <a:rPr lang="en-US" sz="1400" b="1" dirty="0">
                <a:solidFill>
                  <a:srgbClr val="EFF5F8">
                    <a:lumMod val="10000"/>
                  </a:srgbClr>
                </a:solidFill>
                <a:latin typeface="Arial Narrow" panose="020B0606020202030204" pitchFamily="34" charset="0"/>
              </a:rPr>
              <a:t>(IC à 95%)</a:t>
            </a:r>
          </a:p>
          <a:p>
            <a:pPr defTabSz="914400"/>
            <a:endParaRPr lang="en-US" sz="1400" dirty="0">
              <a:solidFill>
                <a:srgbClr val="EFF5F8">
                  <a:lumMod val="10000"/>
                </a:srgbClr>
              </a:solidFill>
              <a:latin typeface="Arial Narrow" panose="020B0606020202030204" pitchFamily="34" charset="0"/>
            </a:endParaRP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150 mg BID	1.358	(1,234, 1,494)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110 mg BID	1,413	(1,285, 1,553)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ROCKET-AF 20 mg DIE	1,088	(1,006, 1,177)</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ARISTOTLE 5 mg BID	0,893	(0,836, 0,954)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60 mg DIE	0,999	(0,932, 1,071)</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30 mg DIE	0,935	(0,872, 1,003)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		1,094	(0,949, 1,261)</a:t>
            </a:r>
            <a:endParaRPr lang="en-CA" sz="1200" dirty="0">
              <a:solidFill>
                <a:srgbClr val="EFF5F8">
                  <a:lumMod val="10000"/>
                </a:srgbClr>
              </a:solidFill>
              <a:latin typeface="Arial Narrow" panose="020B0606020202030204" pitchFamily="34" charset="0"/>
            </a:endParaRPr>
          </a:p>
        </p:txBody>
      </p:sp>
      <p:sp>
        <p:nvSpPr>
          <p:cNvPr id="43" name="Rectangle 42">
            <a:extLst>
              <a:ext uri="{FF2B5EF4-FFF2-40B4-BE49-F238E27FC236}">
                <a16:creationId xmlns:a16="http://schemas.microsoft.com/office/drawing/2014/main" id="{5DB9C5E6-1962-4C02-8AB1-15240239FF65}"/>
              </a:ext>
            </a:extLst>
          </p:cNvPr>
          <p:cNvSpPr/>
          <p:nvPr/>
        </p:nvSpPr>
        <p:spPr>
          <a:xfrm>
            <a:off x="201033" y="1535403"/>
            <a:ext cx="8808019" cy="584775"/>
          </a:xfrm>
          <a:prstGeom prst="rect">
            <a:avLst/>
          </a:prstGeom>
        </p:spPr>
        <p:txBody>
          <a:bodyPr wrap="square">
            <a:spAutoFit/>
          </a:bodyPr>
          <a:lstStyle/>
          <a:p>
            <a:pPr algn="ctr" defTabSz="914400"/>
            <a:r>
              <a:rPr lang="fr-BE" b="1" dirty="0">
                <a:solidFill>
                  <a:srgbClr val="EFF5F8">
                    <a:lumMod val="10000"/>
                  </a:srgbClr>
                </a:solidFill>
                <a:latin typeface="Arial Narrow" panose="020B0606020202030204" pitchFamily="34" charset="0"/>
              </a:rPr>
              <a:t>Fréquence de l’arrêt du traitement dans des études de phase 3. </a:t>
            </a:r>
          </a:p>
          <a:p>
            <a:pPr algn="ctr" defTabSz="914400"/>
            <a:r>
              <a:rPr lang="fr-BE" sz="1400" dirty="0">
                <a:solidFill>
                  <a:srgbClr val="EFF5F8">
                    <a:lumMod val="10000"/>
                  </a:srgbClr>
                </a:solidFill>
                <a:latin typeface="Arial Narrow" panose="020B0606020202030204" pitchFamily="34" charset="0"/>
              </a:rPr>
              <a:t>Les rapports de cotes et les intervalles de confiance à 95% (IC) ont été calculés d’après la fréquence des événements rapportés</a:t>
            </a:r>
          </a:p>
        </p:txBody>
      </p:sp>
      <p:pic>
        <p:nvPicPr>
          <p:cNvPr id="20" name="4E92DA43-5712-40E9-AFDC-2C1062C78C6F" descr="7646DFF2-B812-4635-AA57-5171E34E5A45@chrc">
            <a:extLst>
              <a:ext uri="{FF2B5EF4-FFF2-40B4-BE49-F238E27FC236}">
                <a16:creationId xmlns:a16="http://schemas.microsoft.com/office/drawing/2014/main" id="{7573ACA1-B89C-46E6-93B3-0D6C055798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447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00873"/>
            <a:ext cx="6408319" cy="1077218"/>
          </a:xfrm>
          <a:prstGeom prst="rect">
            <a:avLst/>
          </a:prstGeom>
          <a:noFill/>
        </p:spPr>
        <p:txBody>
          <a:bodyPr wrap="square">
            <a:spAutoFit/>
          </a:bodyPr>
          <a:lstStyle/>
          <a:p>
            <a:pPr lvl="0">
              <a:defRPr/>
            </a:pPr>
            <a:r>
              <a:rPr lang="fr-CH" sz="3200" b="1" dirty="0">
                <a:solidFill>
                  <a:srgbClr val="183059"/>
                </a:solidFill>
                <a:latin typeface="Arial Narrow" panose="020B0606020202030204" pitchFamily="34" charset="0"/>
                <a:cs typeface="Aharoni" panose="02010803020104030203" pitchFamily="2" charset="-79"/>
              </a:rPr>
              <a:t>Analyse des données du monde réel de la clinique Mayo sur l’inobservance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dirty="0">
                <a:solidFill>
                  <a:schemeClr val="bg1"/>
                </a:solidFill>
                <a:latin typeface="Arial Narrow" panose="020B0606020202030204" pitchFamily="34" charset="0"/>
              </a:rPr>
              <a:t>Yao X et al.  J Amer Coll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69:2779-90, 2017</a:t>
            </a:r>
          </a:p>
        </p:txBody>
      </p:sp>
      <p:sp>
        <p:nvSpPr>
          <p:cNvPr id="18" name="TextBox 17">
            <a:extLst>
              <a:ext uri="{FF2B5EF4-FFF2-40B4-BE49-F238E27FC236}">
                <a16:creationId xmlns:a16="http://schemas.microsoft.com/office/drawing/2014/main" id="{1A96D62D-DDC8-47C3-833D-1141A4FCE5E2}"/>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Âge moyen 73 ans (IIQ 64-80 ans); 56 % d’hommes</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89,6% avaient un score CHA</a:t>
            </a:r>
            <a:r>
              <a:rPr lang="fr-BE" b="1" baseline="-25000" dirty="0">
                <a:solidFill>
                  <a:prstClr val="black"/>
                </a:solidFill>
                <a:latin typeface="Arial Narrow" panose="020B0606020202030204" pitchFamily="34" charset="0"/>
                <a:cs typeface="Arial"/>
              </a:rPr>
              <a:t>2</a:t>
            </a:r>
            <a:r>
              <a:rPr lang="fr-BE" b="1" dirty="0">
                <a:solidFill>
                  <a:prstClr val="black"/>
                </a:solidFill>
                <a:latin typeface="Arial Narrow" panose="020B0606020202030204" pitchFamily="34" charset="0"/>
                <a:cs typeface="Arial"/>
              </a:rPr>
              <a:t>DS</a:t>
            </a:r>
            <a:r>
              <a:rPr lang="fr-BE" b="1" baseline="-25000" dirty="0">
                <a:solidFill>
                  <a:prstClr val="black"/>
                </a:solidFill>
                <a:latin typeface="Arial Narrow" panose="020B0606020202030204" pitchFamily="34" charset="0"/>
                <a:cs typeface="Arial"/>
              </a:rPr>
              <a:t>2</a:t>
            </a:r>
            <a:r>
              <a:rPr lang="fr-BE" b="1" dirty="0">
                <a:solidFill>
                  <a:prstClr val="black"/>
                </a:solidFill>
                <a:latin typeface="Arial Narrow" panose="020B0606020202030204" pitchFamily="34" charset="0"/>
                <a:cs typeface="Arial"/>
              </a:rPr>
              <a:t>-VASc ≥ 2; 47,8% avait un score HAS-BLED ≥ 3</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Observance définie comme la prise d’un AOD ≥ 80 % des jours</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Ajustement pour tenir compte des facteurs confusionnels potentiels</a:t>
            </a:r>
          </a:p>
          <a:p>
            <a:pPr marL="285750" indent="-285750" defTabSz="685800">
              <a:lnSpc>
                <a:spcPct val="150000"/>
              </a:lnSpc>
              <a:buClr>
                <a:srgbClr val="00B0F0"/>
              </a:buClr>
              <a:buFont typeface="Wingdings" panose="05000000000000000000" pitchFamily="2" charset="2"/>
              <a:buChar char="§"/>
            </a:pPr>
            <a:endParaRPr lang="fr-BE" b="1" dirty="0">
              <a:solidFill>
                <a:prstClr val="black"/>
              </a:solidFill>
              <a:latin typeface="Arial Narrow" panose="020B0606020202030204" pitchFamily="34" charset="0"/>
              <a:cs typeface="Arial"/>
            </a:endParaRPr>
          </a:p>
        </p:txBody>
      </p:sp>
      <p:sp>
        <p:nvSpPr>
          <p:cNvPr id="26" name="TextBox 6">
            <a:extLst>
              <a:ext uri="{FF2B5EF4-FFF2-40B4-BE49-F238E27FC236}">
                <a16:creationId xmlns:a16="http://schemas.microsoft.com/office/drawing/2014/main" id="{221037FD-DBD4-4054-8D04-373EEE916E9F}"/>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Observance  (%)</a:t>
            </a:r>
          </a:p>
        </p:txBody>
      </p:sp>
      <p:graphicFrame>
        <p:nvGraphicFramePr>
          <p:cNvPr id="27" name="Chart 26">
            <a:extLst>
              <a:ext uri="{FF2B5EF4-FFF2-40B4-BE49-F238E27FC236}">
                <a16:creationId xmlns:a16="http://schemas.microsoft.com/office/drawing/2014/main" id="{C0EF1ED5-7CFE-4F49-A629-F4FA3D319935}"/>
              </a:ext>
            </a:extLst>
          </p:cNvPr>
          <p:cNvGraphicFramePr/>
          <p:nvPr>
            <p:extLst>
              <p:ext uri="{D42A27DB-BD31-4B8C-83A1-F6EECF244321}">
                <p14:modId xmlns:p14="http://schemas.microsoft.com/office/powerpoint/2010/main" val="1218112466"/>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7">
            <a:extLst>
              <a:ext uri="{FF2B5EF4-FFF2-40B4-BE49-F238E27FC236}">
                <a16:creationId xmlns:a16="http://schemas.microsoft.com/office/drawing/2014/main" id="{3A5881AF-F6F2-4996-BE62-EA6D127CC48C}"/>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83059"/>
                </a:solidFill>
                <a:latin typeface="Arial Narrow" panose="020B0606020202030204" pitchFamily="34" charset="0"/>
              </a:rPr>
              <a:t>52.1</a:t>
            </a:r>
          </a:p>
        </p:txBody>
      </p:sp>
      <p:sp>
        <p:nvSpPr>
          <p:cNvPr id="29" name="TextBox 23">
            <a:extLst>
              <a:ext uri="{FF2B5EF4-FFF2-40B4-BE49-F238E27FC236}">
                <a16:creationId xmlns:a16="http://schemas.microsoft.com/office/drawing/2014/main" id="{9969048A-F19E-4148-B285-D052A07AC134}"/>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70C0"/>
                </a:solidFill>
                <a:latin typeface="Arial Narrow" panose="020B0606020202030204" pitchFamily="34" charset="0"/>
              </a:rPr>
              <a:t>47.6</a:t>
            </a:r>
          </a:p>
        </p:txBody>
      </p:sp>
      <p:sp>
        <p:nvSpPr>
          <p:cNvPr id="30" name="TextBox 23">
            <a:extLst>
              <a:ext uri="{FF2B5EF4-FFF2-40B4-BE49-F238E27FC236}">
                <a16:creationId xmlns:a16="http://schemas.microsoft.com/office/drawing/2014/main" id="{C8B8D5B8-B41A-440F-99B4-C6ED91D2CA89}"/>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AFE6EF"/>
                </a:solidFill>
                <a:latin typeface="Arial Narrow" panose="020B0606020202030204" pitchFamily="34" charset="0"/>
              </a:rPr>
              <a:t>38.7</a:t>
            </a:r>
          </a:p>
        </p:txBody>
      </p:sp>
      <p:sp>
        <p:nvSpPr>
          <p:cNvPr id="31" name="TextBox 23">
            <a:extLst>
              <a:ext uri="{FF2B5EF4-FFF2-40B4-BE49-F238E27FC236}">
                <a16:creationId xmlns:a16="http://schemas.microsoft.com/office/drawing/2014/main" id="{9A3CB08F-E90A-4D42-A80E-519B621C985C}"/>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45C7DB"/>
                </a:solidFill>
                <a:latin typeface="Arial Narrow" panose="020B0606020202030204" pitchFamily="34" charset="0"/>
              </a:rPr>
              <a:t>45.9</a:t>
            </a:r>
          </a:p>
        </p:txBody>
      </p:sp>
      <p:sp>
        <p:nvSpPr>
          <p:cNvPr id="15" name="TextBox 14">
            <a:extLst>
              <a:ext uri="{FF2B5EF4-FFF2-40B4-BE49-F238E27FC236}">
                <a16:creationId xmlns:a16="http://schemas.microsoft.com/office/drawing/2014/main" id="{4A926F0C-4254-47EF-8568-19534F84DC4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16" name="TextBox 15">
            <a:extLst>
              <a:ext uri="{FF2B5EF4-FFF2-40B4-BE49-F238E27FC236}">
                <a16:creationId xmlns:a16="http://schemas.microsoft.com/office/drawing/2014/main" id="{8936DDB2-76B2-465D-9924-677D807347F0}"/>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17" name="TextBox 16">
            <a:extLst>
              <a:ext uri="{FF2B5EF4-FFF2-40B4-BE49-F238E27FC236}">
                <a16:creationId xmlns:a16="http://schemas.microsoft.com/office/drawing/2014/main" id="{6709039A-1A93-4331-A155-6BFB98438C48}"/>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0" name="TextBox 19">
            <a:extLst>
              <a:ext uri="{FF2B5EF4-FFF2-40B4-BE49-F238E27FC236}">
                <a16:creationId xmlns:a16="http://schemas.microsoft.com/office/drawing/2014/main" id="{25E433F2-7835-466C-9776-3C24C6E48758}"/>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Warfarine</a:t>
            </a:r>
            <a:endParaRPr lang="en-US" sz="1600" b="1" dirty="0">
              <a:solidFill>
                <a:prstClr val="black"/>
              </a:solidFill>
              <a:latin typeface="Arial Narrow" panose="020B0606020202030204" pitchFamily="34" charset="0"/>
              <a:cs typeface="Arial"/>
            </a:endParaRPr>
          </a:p>
        </p:txBody>
      </p:sp>
      <p:pic>
        <p:nvPicPr>
          <p:cNvPr id="21" name="4E92DA43-5712-40E9-AFDC-2C1062C78C6F" descr="7646DFF2-B812-4635-AA57-5171E34E5A45@chrc">
            <a:extLst>
              <a:ext uri="{FF2B5EF4-FFF2-40B4-BE49-F238E27FC236}">
                <a16:creationId xmlns:a16="http://schemas.microsoft.com/office/drawing/2014/main" id="{0D890C10-DA27-4AD8-AEDF-9E177646E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230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Messages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clés</a:t>
            </a:r>
            <a:endPar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33090" y="1461272"/>
            <a:ext cx="7816751" cy="4770537"/>
          </a:xfrm>
          <a:prstGeom prst="rect">
            <a:avLst/>
          </a:prstGeom>
          <a:noFill/>
        </p:spPr>
        <p:txBody>
          <a:bodyPr wrap="square" rtlCol="0">
            <a:spAutoFit/>
          </a:bodyPr>
          <a:lstStyle/>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La FA est une cause fréquente et importante d’AVC et doit être rigoureusement exclue dans les cas d’AVC idiopathique</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Une </a:t>
            </a:r>
            <a:r>
              <a:rPr lang="fr-CH" sz="1600" b="1" dirty="0" err="1">
                <a:latin typeface="Arial Narrow" pitchFamily="34" charset="0"/>
                <a:cs typeface="Candara"/>
              </a:rPr>
              <a:t>anticoagulothérapie</a:t>
            </a:r>
            <a:r>
              <a:rPr lang="fr-CH" sz="1600" b="1" dirty="0">
                <a:latin typeface="Arial Narrow" pitchFamily="34" charset="0"/>
                <a:cs typeface="Candara"/>
              </a:rPr>
              <a:t> appropriée doit être initiée lorsque cela est indiqué chez la grande majorité des patients atteints de FA conformément aux lignes directrices 2016 de la SCC</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Les AOD offrent plusieurs avantages par rapport à la warfarine et doivent être utilisés généralement de préférence à la warfarine pour prévenir l’AVC en présence de FA conformément aux lignes directrices 2016 de la SCC</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 risque d’hémorragie doit être modifié lorsque cela est possible, mais il est très rarement supérieur au risque d’AVC </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Les caractéristiques et les comorbidités des patients (âge, fonction rénale, etc.) doivent être prises en considération lors du choix et du dosage des AOD</a:t>
            </a:r>
          </a:p>
          <a:p>
            <a:pPr marL="285750" indent="-285750" defTabSz="914400">
              <a:buClr>
                <a:srgbClr val="45C7DB"/>
              </a:buClr>
              <a:buFont typeface="Wingdings" panose="05000000000000000000" pitchFamily="2" charset="2"/>
              <a:buChar char="§"/>
              <a:defRPr/>
            </a:pPr>
            <a:endParaRPr lang="en-CA"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FR" sz="1600" b="1" dirty="0">
                <a:latin typeface="Arial Narrow" pitchFamily="34" charset="0"/>
                <a:cs typeface="Candara"/>
              </a:rPr>
              <a:t>Les données du monde réel nous fournissent une confirmation de l’efficacité et de l’innocuité des AOD dans la PAVCFA, mais soulignent les difficultés d’une posologie appropriée et de l’observance du traitement</a:t>
            </a:r>
            <a:endParaRPr lang="en-CA" sz="1600" dirty="0">
              <a:latin typeface="Arial Narrow" panose="020B0606020202030204" pitchFamily="34" charset="0"/>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02BDACB8-52C1-477F-8D0B-EFB01C99BE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r>
              <a:rPr lang="fr-CA" sz="1200" b="1" dirty="0">
                <a:latin typeface="Arial Narrow" pitchFamily="34" charset="0"/>
              </a:rPr>
              <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r>
              <a:rPr lang="fr-CA" sz="1200" b="1" dirty="0">
                <a:latin typeface="Arial Narrow" pitchFamily="34" charset="0"/>
              </a:rPr>
              <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r>
              <a:rPr lang="fr-CA" sz="1200" dirty="0">
                <a:latin typeface="Arial Narrow" pitchFamily="34" charset="0"/>
              </a:rPr>
              <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r>
              <a:rPr lang="fr-CA" sz="1200" b="1" dirty="0">
                <a:solidFill>
                  <a:srgbClr val="C00000"/>
                </a:solidFill>
                <a:latin typeface="Arial Narrow" pitchFamily="34" charset="0"/>
              </a:rPr>
              <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r>
              <a:rPr lang="fr-CA" sz="1200" dirty="0">
                <a:latin typeface="Arial Narrow" pitchFamily="34" charset="0"/>
              </a:rPr>
              <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755863"/>
            <a:ext cx="7231228" cy="1261884"/>
          </a:xfrm>
          <a:prstGeom prst="rect">
            <a:avLst/>
          </a:prstGeom>
          <a:noFill/>
        </p:spPr>
        <p:txBody>
          <a:bodyPr wrap="square" rtlCol="0">
            <a:spAutoFit/>
          </a:bodyPr>
          <a:lstStyle/>
          <a:p>
            <a:pPr lvl="0"/>
            <a:r>
              <a:rPr lang="fr-CA" sz="1900" b="1" dirty="0">
                <a:solidFill>
                  <a:prstClr val="white"/>
                </a:solidFill>
                <a:latin typeface="Arial Narrow" panose="020B0606020202030204" pitchFamily="34" charset="0"/>
              </a:rPr>
              <a:t>Sélectionner des options thérapeutiques personnalisées pour la prévention des AVC en présence de FA (FA) en se fondant sur les lignes directrices de pratique clinique canadiennes actuelles et sur l’expérience rassurante du « monde réel </a:t>
            </a:r>
            <a:r>
              <a:rPr lang="en-CA" sz="1900" b="1" dirty="0">
                <a:solidFill>
                  <a:prstClr val="white"/>
                </a:solidFill>
                <a:latin typeface="Arial Narrow" panose="020B0606020202030204" pitchFamily="34" charset="0"/>
              </a:rPr>
              <a:t>»</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72503"/>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99657"/>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65866" y="3349025"/>
            <a:ext cx="6993522" cy="1015663"/>
          </a:xfrm>
          <a:prstGeom prst="rect">
            <a:avLst/>
          </a:prstGeom>
          <a:noFill/>
        </p:spPr>
        <p:txBody>
          <a:bodyPr wrap="square" rtlCol="0">
            <a:spAutoFit/>
          </a:bodyPr>
          <a:lstStyle/>
          <a:p>
            <a:pPr lvl="0"/>
            <a:r>
              <a:rPr lang="fr-CA" sz="2000" b="1" dirty="0">
                <a:solidFill>
                  <a:prstClr val="white"/>
                </a:solidFill>
                <a:latin typeface="Arial Narrow" panose="020B0606020202030204" pitchFamily="34" charset="0"/>
              </a:rPr>
              <a:t>Évaluer et optimiser le risque hémorragique chez les patients atteints de FA nécessitant un traitement à long terme par un AOD pour prévenir un AVC  </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900164"/>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831722"/>
            <a:ext cx="7231228" cy="1015663"/>
          </a:xfrm>
          <a:prstGeom prst="rect">
            <a:avLst/>
          </a:prstGeom>
          <a:noFill/>
        </p:spPr>
        <p:txBody>
          <a:bodyPr wrap="square" rtlCol="0">
            <a:spAutoFit/>
          </a:bodyPr>
          <a:lstStyle/>
          <a:p>
            <a:pPr lvl="0"/>
            <a:r>
              <a:rPr lang="fr-FR" sz="2000" b="1" dirty="0">
                <a:solidFill>
                  <a:prstClr val="white"/>
                </a:solidFill>
                <a:latin typeface="Arial Narrow" panose="020B0606020202030204" pitchFamily="34" charset="0"/>
              </a:rPr>
              <a:t>Prendre des mesures pour assurer le choix de schémas posologiques appropriés et l’observance à long terme de l’anticoagulation orale chez les patients atteints de FA</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Objectifs</a:t>
            </a: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d’apprentissage</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CA" sz="2400" b="1" dirty="0">
                <a:solidFill>
                  <a:srgbClr val="99DFEB"/>
                </a:solidFill>
                <a:latin typeface="Arial Narrow" panose="020B0606020202030204" pitchFamily="34" charset="0"/>
                <a:cs typeface="Lato"/>
              </a:rPr>
              <a:t>À </a:t>
            </a:r>
            <a:r>
              <a:rPr lang="fr-CA" sz="2400" b="1" dirty="0">
                <a:solidFill>
                  <a:srgbClr val="99DFEB"/>
                </a:solidFill>
                <a:latin typeface="Arial Narrow" panose="020B0606020202030204" pitchFamily="34" charset="0"/>
                <a:cs typeface="Lato"/>
              </a:rPr>
              <a:t>la fin de cette activité, le participant sera en mesure de </a:t>
            </a:r>
            <a:r>
              <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a:t>
            </a:r>
            <a:br>
              <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pic>
        <p:nvPicPr>
          <p:cNvPr id="22" name="4E92DA43-5712-40E9-AFDC-2C1062C78C6F" descr="7646DFF2-B812-4635-AA57-5171E34E5A45@chrc">
            <a:extLst>
              <a:ext uri="{FF2B5EF4-FFF2-40B4-BE49-F238E27FC236}">
                <a16:creationId xmlns:a16="http://schemas.microsoft.com/office/drawing/2014/main" id="{2DF467D0-1A93-4ACD-B200-72B6DE77F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4B6B75-B04D-4D1A-BD2D-89B1162CCAF9}"/>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56188"/>
            <a:ext cx="8491991" cy="3755273"/>
          </a:xfrm>
        </p:spPr>
        <p:txBody>
          <a:bodyPr>
            <a:normAutofit fontScale="92500" lnSpcReduction="10000"/>
          </a:bodyPr>
          <a:lstStyle/>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1 cas d’AVC sur 3 après l’âge de 65 ans est attribué à la FA</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20 % des patients meurent et 60 % présentent une incapacité majeure après un AVC embolique</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Bien que l’anticoagulation soit un traitement efficace en présence de FA, la prévention de l’AVC ne reflète que lentement la pratique fondées sur l’expérience clinique. </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Les données du monde réel révèlent que chez une part importante de patients atteints de FA qui bénéficieraient d’une anticoagulation, celle-ci n’est pas adéquate. </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Pour une grande part, ce traitement sous-optimal est dû à la sous-utilisation et au dosage inapproprié des anticoagulants oraux directs (AOD).</a:t>
            </a: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20620"/>
            <a:ext cx="7660180" cy="230832"/>
          </a:xfrm>
          <a:prstGeom prst="rect">
            <a:avLst/>
          </a:prstGeom>
        </p:spPr>
        <p:txBody>
          <a:bodyPr wrap="square">
            <a:spAutoFit/>
          </a:bodyPr>
          <a:lstStyle/>
          <a:p>
            <a:r>
              <a:rPr lang="en-US" sz="900" dirty="0">
                <a:solidFill>
                  <a:schemeClr val="bg1"/>
                </a:solidFill>
                <a:latin typeface="Arial Narrow" panose="020B0606020202030204" pitchFamily="34" charset="0"/>
              </a:rPr>
              <a:t>Canadian Journal of Cardiology 34 (2018) 1412e1425</a:t>
            </a:r>
            <a:endParaRPr lang="fr-CA" sz="900" dirty="0">
              <a:solidFill>
                <a:schemeClr val="bg1"/>
              </a:solidFill>
              <a:latin typeface="Arial Narrow" panose="020B0606020202030204" pitchFamily="34" charset="0"/>
            </a:endParaRPr>
          </a:p>
        </p:txBody>
      </p:sp>
      <p:pic>
        <p:nvPicPr>
          <p:cNvPr id="6" name="Picture 5" descr="A close up of a logo&#10;&#10;Description automatically generated">
            <a:extLst>
              <a:ext uri="{FF2B5EF4-FFF2-40B4-BE49-F238E27FC236}">
                <a16:creationId xmlns:a16="http://schemas.microsoft.com/office/drawing/2014/main" id="{F6486FBA-CF1F-44C9-BEBE-4C7B2CAC6D2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013953">
            <a:off x="644863" y="-198410"/>
            <a:ext cx="1981626" cy="2458592"/>
          </a:xfrm>
          <a:prstGeom prst="rect">
            <a:avLst/>
          </a:prstGeom>
        </p:spPr>
      </p:pic>
      <p:pic>
        <p:nvPicPr>
          <p:cNvPr id="13" name="4E92DA43-5712-40E9-AFDC-2C1062C78C6F" descr="7646DFF2-B812-4635-AA57-5171E34E5A45@chrc">
            <a:extLst>
              <a:ext uri="{FF2B5EF4-FFF2-40B4-BE49-F238E27FC236}">
                <a16:creationId xmlns:a16="http://schemas.microsoft.com/office/drawing/2014/main" id="{C648CE26-4FF3-475A-9F6D-7C6DCC9F9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096" y="605080"/>
            <a:ext cx="2279830" cy="129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212417"/>
            <a:ext cx="7929179" cy="53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CA" sz="900" baseline="30000" dirty="0">
                <a:solidFill>
                  <a:prstClr val="white"/>
                </a:solidFill>
                <a:latin typeface="Arial Narrow" panose="020B0606020202030204" pitchFamily="34" charset="0"/>
                <a:cs typeface="Arial" pitchFamily="34" charset="0"/>
              </a:rPr>
              <a:t>1</a:t>
            </a:r>
            <a:r>
              <a:rPr lang="fr-CA" sz="900" dirty="0">
                <a:solidFill>
                  <a:prstClr val="white"/>
                </a:solidFill>
                <a:latin typeface="Arial Narrow" panose="020B0606020202030204" pitchFamily="34" charset="0"/>
                <a:cs typeface="Arial" pitchFamily="34" charset="0"/>
              </a:rPr>
              <a:t> Il est préférable d’utiliser un AOD à la warfarine en présence de FA non valvulaire </a:t>
            </a:r>
          </a:p>
          <a:p>
            <a:pPr lvl="0">
              <a:lnSpc>
                <a:spcPct val="90000"/>
              </a:lnSpc>
              <a:defRPr/>
            </a:pPr>
            <a:r>
              <a:rPr lang="fr-CA" sz="900" baseline="30000" dirty="0">
                <a:solidFill>
                  <a:prstClr val="white"/>
                </a:solidFill>
                <a:latin typeface="Arial Narrow" panose="020B0606020202030204" pitchFamily="34" charset="0"/>
                <a:cs typeface="Arial" pitchFamily="34" charset="0"/>
              </a:rPr>
              <a:t>2 </a:t>
            </a:r>
            <a:r>
              <a:rPr lang="fr-CA" sz="900" dirty="0">
                <a:solidFill>
                  <a:prstClr val="white"/>
                </a:solidFill>
                <a:latin typeface="Arial Narrow" panose="020B0606020202030204" pitchFamily="34" charset="0"/>
                <a:cs typeface="Arial" pitchFamily="34" charset="0"/>
              </a:rPr>
              <a:t>Les options thérapeutiques incluent une monothérapie antiplaquettaire (AAS 81-100 mg/jour) seule; ou en association à un deuxième agent antiplaquettaire (p. ex., le </a:t>
            </a:r>
            <a:r>
              <a:rPr lang="fr-CA" sz="900" dirty="0" err="1">
                <a:solidFill>
                  <a:prstClr val="white"/>
                </a:solidFill>
                <a:latin typeface="Arial Narrow" panose="020B0606020202030204" pitchFamily="34" charset="0"/>
                <a:cs typeface="Arial" pitchFamily="34" charset="0"/>
              </a:rPr>
              <a:t>clopidogrel</a:t>
            </a:r>
            <a:r>
              <a:rPr lang="fr-CA" sz="900" dirty="0">
                <a:solidFill>
                  <a:prstClr val="white"/>
                </a:solidFill>
                <a:latin typeface="Arial Narrow" panose="020B0606020202030204" pitchFamily="34" charset="0"/>
                <a:cs typeface="Arial" pitchFamily="34" charset="0"/>
              </a:rPr>
              <a:t> 75 mg/jour ou le </a:t>
            </a:r>
            <a:r>
              <a:rPr lang="fr-CA" sz="900" dirty="0" err="1">
                <a:solidFill>
                  <a:prstClr val="white"/>
                </a:solidFill>
                <a:latin typeface="Arial Narrow" panose="020B0606020202030204" pitchFamily="34" charset="0"/>
                <a:cs typeface="Arial" pitchFamily="34" charset="0"/>
              </a:rPr>
              <a:t>ticagrelor</a:t>
            </a:r>
            <a:r>
              <a:rPr lang="fr-CA" sz="900" dirty="0">
                <a:solidFill>
                  <a:prstClr val="white"/>
                </a:solidFill>
                <a:latin typeface="Arial Narrow" panose="020B0606020202030204" pitchFamily="34" charset="0"/>
                <a:cs typeface="Arial" pitchFamily="34" charset="0"/>
              </a:rPr>
              <a:t> 60 mg BID), ou un agent </a:t>
            </a:r>
            <a:r>
              <a:rPr lang="fr-CA" sz="900" dirty="0" err="1">
                <a:solidFill>
                  <a:prstClr val="white"/>
                </a:solidFill>
                <a:latin typeface="Arial Narrow" panose="020B0606020202030204" pitchFamily="34" charset="0"/>
                <a:cs typeface="Arial" pitchFamily="34" charset="0"/>
              </a:rPr>
              <a:t>antithrombotique</a:t>
            </a:r>
            <a:r>
              <a:rPr lang="fr-CA" sz="900" dirty="0">
                <a:solidFill>
                  <a:prstClr val="white"/>
                </a:solidFill>
                <a:latin typeface="Arial Narrow" panose="020B0606020202030204" pitchFamily="34" charset="0"/>
                <a:cs typeface="Arial" pitchFamily="34" charset="0"/>
              </a:rPr>
              <a:t> (rivaroxaban 2,5 mg BID)</a:t>
            </a:r>
          </a:p>
          <a:p>
            <a:pPr lvl="0">
              <a:lnSpc>
                <a:spcPct val="90000"/>
              </a:lnSpc>
              <a:defRPr/>
            </a:pPr>
            <a:endParaRPr lang="en-GB" sz="800" dirty="0">
              <a:solidFill>
                <a:prstClr val="white"/>
              </a:solidFill>
              <a:latin typeface="Arial Narrow" panose="020B0606020202030204" pitchFamily="34" charset="0"/>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5C0925D-36EF-466D-930E-4E7DBC59FF8E}"/>
              </a:ext>
            </a:extLst>
          </p:cNvPr>
          <p:cNvSpPr/>
          <p:nvPr/>
        </p:nvSpPr>
        <p:spPr>
          <a:xfrm>
            <a:off x="161925" y="164720"/>
            <a:ext cx="6238875" cy="954107"/>
          </a:xfrm>
          <a:prstGeom prst="rect">
            <a:avLst/>
          </a:prstGeom>
          <a:noFill/>
        </p:spPr>
        <p:txBody>
          <a:bodyPr wrap="square">
            <a:spAutoFit/>
          </a:bodyPr>
          <a:lstStyle/>
          <a:p>
            <a:pPr>
              <a:defRPr/>
            </a:pPr>
            <a:r>
              <a:rPr lang="fr-CA" sz="2800" b="1" dirty="0">
                <a:solidFill>
                  <a:srgbClr val="1B1A5A"/>
                </a:solidFill>
                <a:latin typeface="Arial Narrow" pitchFamily="34" charset="0"/>
                <a:cs typeface="Aharoni" panose="02010803020104030203" pitchFamily="2" charset="-79"/>
              </a:rPr>
              <a:t>L’algorithme de la SCC (CHADS-65) pour le traitement par un ACO en présence de FA</a:t>
            </a:r>
            <a:endParaRPr kumimoji="0" lang="en-CA" sz="2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11" name="4E92DA43-5712-40E9-AFDC-2C1062C78C6F" descr="7646DFF2-B812-4635-AA57-5171E34E5A45@chrc">
            <a:extLst>
              <a:ext uri="{FF2B5EF4-FFF2-40B4-BE49-F238E27FC236}">
                <a16:creationId xmlns:a16="http://schemas.microsoft.com/office/drawing/2014/main" id="{685062CB-0561-4CDF-A4CC-11C750DC3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7717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26188C-21A8-423B-92CE-F887110A3B0C}"/>
              </a:ext>
            </a:extLst>
          </p:cNvPr>
          <p:cNvPicPr>
            <a:picLocks noChangeAspect="1"/>
          </p:cNvPicPr>
          <p:nvPr/>
        </p:nvPicPr>
        <p:blipFill>
          <a:blip r:embed="rId6"/>
          <a:stretch>
            <a:fillRect/>
          </a:stretch>
        </p:blipFill>
        <p:spPr>
          <a:xfrm>
            <a:off x="161924" y="1957803"/>
            <a:ext cx="5286376" cy="3702883"/>
          </a:xfrm>
          <a:prstGeom prst="rect">
            <a:avLst/>
          </a:prstGeom>
        </p:spPr>
      </p:pic>
      <p:pic>
        <p:nvPicPr>
          <p:cNvPr id="3" name="Picture 2">
            <a:extLst>
              <a:ext uri="{FF2B5EF4-FFF2-40B4-BE49-F238E27FC236}">
                <a16:creationId xmlns:a16="http://schemas.microsoft.com/office/drawing/2014/main" id="{D5B9F010-710E-4B12-AA29-420284FA3D9F}"/>
              </a:ext>
            </a:extLst>
          </p:cNvPr>
          <p:cNvPicPr>
            <a:picLocks noChangeAspect="1"/>
          </p:cNvPicPr>
          <p:nvPr/>
        </p:nvPicPr>
        <p:blipFill>
          <a:blip r:embed="rId7"/>
          <a:stretch>
            <a:fillRect/>
          </a:stretch>
        </p:blipFill>
        <p:spPr>
          <a:xfrm>
            <a:off x="5448300" y="1699208"/>
            <a:ext cx="3115983" cy="3961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273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3"/>
</p:tagLst>
</file>

<file path=ppt/tags/tag10.xml><?xml version="1.0" encoding="utf-8"?>
<p:tagLst xmlns:a="http://schemas.openxmlformats.org/drawingml/2006/main" xmlns:r="http://schemas.openxmlformats.org/officeDocument/2006/relationships" xmlns:p="http://schemas.openxmlformats.org/presentationml/2006/main">
  <p:tag name="NUM" val="8"/>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2.xml><?xml version="1.0" encoding="utf-8"?>
<p:tagLst xmlns:a="http://schemas.openxmlformats.org/drawingml/2006/main" xmlns:r="http://schemas.openxmlformats.org/officeDocument/2006/relationships" xmlns:p="http://schemas.openxmlformats.org/presentationml/2006/main">
  <p:tag name="NUM" val="10"/>
</p:tagLst>
</file>

<file path=ppt/tags/tag13.xml><?xml version="1.0" encoding="utf-8"?>
<p:tagLst xmlns:a="http://schemas.openxmlformats.org/drawingml/2006/main" xmlns:r="http://schemas.openxmlformats.org/officeDocument/2006/relationships" xmlns:p="http://schemas.openxmlformats.org/presentationml/2006/main">
  <p:tag name="NUM" val="8"/>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2.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8"/>
</p:tagLst>
</file>

<file path=ppt/tags/tag4.xml><?xml version="1.0" encoding="utf-8"?>
<p:tagLst xmlns:a="http://schemas.openxmlformats.org/drawingml/2006/main" xmlns:r="http://schemas.openxmlformats.org/officeDocument/2006/relationships" xmlns:p="http://schemas.openxmlformats.org/presentationml/2006/main">
  <p:tag name="NUM" val="9"/>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8.xml><?xml version="1.0" encoding="utf-8"?>
<p:tagLst xmlns:a="http://schemas.openxmlformats.org/drawingml/2006/main" xmlns:r="http://schemas.openxmlformats.org/officeDocument/2006/relationships" xmlns:p="http://schemas.openxmlformats.org/presentationml/2006/main">
  <p:tag name="NUM" val="9"/>
</p:tagLst>
</file>

<file path=ppt/tags/tag9.xml><?xml version="1.0" encoding="utf-8"?>
<p:tagLst xmlns:a="http://schemas.openxmlformats.org/drawingml/2006/main" xmlns:r="http://schemas.openxmlformats.org/officeDocument/2006/relationships" xmlns:p="http://schemas.openxmlformats.org/presentationml/2006/main">
  <p:tag name="NUM" val="1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ELIQUIS">
    <a:dk1>
      <a:srgbClr val="575756"/>
    </a:dk1>
    <a:lt1>
      <a:srgbClr val="EFF5F8"/>
    </a:lt1>
    <a:dk2>
      <a:srgbClr val="00619D"/>
    </a:dk2>
    <a:lt2>
      <a:srgbClr val="FFFFFF"/>
    </a:lt2>
    <a:accent1>
      <a:srgbClr val="90B649"/>
    </a:accent1>
    <a:accent2>
      <a:srgbClr val="4CAFE3"/>
    </a:accent2>
    <a:accent3>
      <a:srgbClr val="749ACC"/>
    </a:accent3>
    <a:accent4>
      <a:srgbClr val="ECEEEF"/>
    </a:accent4>
    <a:accent5>
      <a:srgbClr val="8FDCF4"/>
    </a:accent5>
    <a:accent6>
      <a:srgbClr val="B5D597"/>
    </a:accent6>
    <a:hlink>
      <a:srgbClr val="00619D"/>
    </a:hlink>
    <a:folHlink>
      <a:srgbClr val="90B64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18068</TotalTime>
  <Words>10169</Words>
  <Application>Microsoft Office PowerPoint</Application>
  <PresentationFormat>Affichage à l'écran (4:3)</PresentationFormat>
  <Paragraphs>928</Paragraphs>
  <Slides>46</Slides>
  <Notes>46</Notes>
  <HiddenSlides>0</HiddenSlides>
  <MMClips>0</MMClips>
  <ScaleCrop>false</ScaleCrop>
  <HeadingPairs>
    <vt:vector size="6" baseType="variant">
      <vt:variant>
        <vt:lpstr>Polices utilisées</vt:lpstr>
      </vt:variant>
      <vt:variant>
        <vt:i4>22</vt:i4>
      </vt:variant>
      <vt:variant>
        <vt:lpstr>Thème</vt:lpstr>
      </vt:variant>
      <vt:variant>
        <vt:i4>1</vt:i4>
      </vt:variant>
      <vt:variant>
        <vt:lpstr>Titres des diapositives</vt:lpstr>
      </vt:variant>
      <vt:variant>
        <vt:i4>46</vt:i4>
      </vt:variant>
    </vt:vector>
  </HeadingPairs>
  <TitlesOfParts>
    <vt:vector size="69" baseType="lpstr">
      <vt:lpstr>Arial Unicode MS</vt:lpstr>
      <vt:lpstr>Microsoft YaHei</vt:lpstr>
      <vt:lpstr>ＭＳ Ｐゴシック</vt:lpstr>
      <vt:lpstr>ＭＳ Ｐゴシック</vt:lpstr>
      <vt:lpstr>SimSun</vt:lpstr>
      <vt:lpstr>SimSun</vt:lpstr>
      <vt:lpstr>Agency FB</vt:lpstr>
      <vt:lpstr>Aharoni</vt:lpstr>
      <vt:lpstr>Arial</vt:lpstr>
      <vt:lpstr>Arial Narrow</vt:lpstr>
      <vt:lpstr>Arial Narrow Bold</vt:lpstr>
      <vt:lpstr>Arial Narrow Bold Italic</vt:lpstr>
      <vt:lpstr>Baekmuk Gulim</vt:lpstr>
      <vt:lpstr>Calibri</vt:lpstr>
      <vt:lpstr>Candara</vt:lpstr>
      <vt:lpstr>Lato</vt:lpstr>
      <vt:lpstr>Open Sans</vt:lpstr>
      <vt:lpstr>Segoe Print</vt:lpstr>
      <vt:lpstr>Times New Roman</vt:lpstr>
      <vt:lpstr>Wingdings</vt:lpstr>
      <vt:lpstr>ヒラギノ角ゴ Pro W3</vt:lpstr>
      <vt:lpstr>ヒラギノ角ゴ ProN W6</vt:lpstr>
      <vt:lpstr>1_Office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Maltais, Paule</cp:lastModifiedBy>
  <cp:revision>331</cp:revision>
  <cp:lastPrinted>2019-04-05T04:14:46Z</cp:lastPrinted>
  <dcterms:created xsi:type="dcterms:W3CDTF">2019-01-22T21:40:24Z</dcterms:created>
  <dcterms:modified xsi:type="dcterms:W3CDTF">2020-02-14T15:35:06Z</dcterms:modified>
</cp:coreProperties>
</file>